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86" r:id="rId8"/>
    <p:sldId id="284" r:id="rId9"/>
    <p:sldId id="285" r:id="rId10"/>
    <p:sldId id="289" r:id="rId11"/>
    <p:sldId id="283" r:id="rId12"/>
    <p:sldId id="280" r:id="rId13"/>
    <p:sldId id="279" r:id="rId14"/>
    <p:sldId id="281" r:id="rId15"/>
    <p:sldId id="282" r:id="rId16"/>
    <p:sldId id="274" r:id="rId17"/>
    <p:sldId id="264" r:id="rId18"/>
    <p:sldId id="273" r:id="rId19"/>
    <p:sldId id="277" r:id="rId20"/>
    <p:sldId id="278" r:id="rId21"/>
    <p:sldId id="275" r:id="rId22"/>
    <p:sldId id="268" r:id="rId23"/>
    <p:sldId id="265" r:id="rId24"/>
    <p:sldId id="269" r:id="rId25"/>
    <p:sldId id="266" r:id="rId26"/>
    <p:sldId id="267" r:id="rId27"/>
    <p:sldId id="276" r:id="rId28"/>
    <p:sldId id="270" r:id="rId29"/>
    <p:sldId id="271" r:id="rId30"/>
    <p:sldId id="272" r:id="rId31"/>
    <p:sldId id="257" r:id="rId32"/>
    <p:sldId id="290" r:id="rId33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-168" y="-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AAB7-9F5B-4B37-8F09-7078798C84C9}" type="datetimeFigureOut">
              <a:rPr lang="et-EE" smtClean="0"/>
              <a:t>13.03.2014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E575-7C2B-4916-908D-A3514400ABA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31820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allkirjaga panoraam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AAB7-9F5B-4B37-8F09-7078798C84C9}" type="datetimeFigureOut">
              <a:rPr lang="et-EE" smtClean="0"/>
              <a:t>13.03.2014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E575-7C2B-4916-908D-A3514400ABA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40532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alkiri ja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AAB7-9F5B-4B37-8F09-7078798C84C9}" type="datetimeFigureOut">
              <a:rPr lang="et-EE" smtClean="0"/>
              <a:t>13.03.2014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E575-7C2B-4916-908D-A3514400ABA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25631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allkirjaga ts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t-EE" smtClean="0"/>
              <a:t>Muutke teksti laade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AAB7-9F5B-4B37-8F09-7078798C84C9}" type="datetimeFigureOut">
              <a:rPr lang="et-EE" smtClean="0"/>
              <a:t>13.03.2014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E575-7C2B-4916-908D-A3514400ABA9}" type="slidenum">
              <a:rPr lang="et-EE" smtClean="0"/>
              <a:t>‹#›</a:t>
            </a:fld>
            <a:endParaRPr lang="et-E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3018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AAB7-9F5B-4B37-8F09-7078798C84C9}" type="datetimeFigureOut">
              <a:rPr lang="et-EE" smtClean="0"/>
              <a:t>13.03.2014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E575-7C2B-4916-908D-A3514400ABA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48827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veerg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AAB7-9F5B-4B37-8F09-7078798C84C9}" type="datetimeFigureOut">
              <a:rPr lang="et-EE" smtClean="0"/>
              <a:t>13.03.2014</a:t>
            </a:fld>
            <a:endParaRPr lang="et-E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E575-7C2B-4916-908D-A3514400ABA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35805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ldiveerg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AAB7-9F5B-4B37-8F09-7078798C84C9}" type="datetimeFigureOut">
              <a:rPr lang="et-EE" smtClean="0"/>
              <a:t>13.03.2014</a:t>
            </a:fld>
            <a:endParaRPr lang="et-E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E575-7C2B-4916-908D-A3514400ABA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21642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AAB7-9F5B-4B37-8F09-7078798C84C9}" type="datetimeFigureOut">
              <a:rPr lang="et-EE" smtClean="0"/>
              <a:t>13.03.2014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E575-7C2B-4916-908D-A3514400ABA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26482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AAB7-9F5B-4B37-8F09-7078798C84C9}" type="datetimeFigureOut">
              <a:rPr lang="et-EE" smtClean="0"/>
              <a:t>13.03.2014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E575-7C2B-4916-908D-A3514400ABA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8712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AAB7-9F5B-4B37-8F09-7078798C84C9}" type="datetimeFigureOut">
              <a:rPr lang="et-EE" smtClean="0"/>
              <a:t>13.03.2014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E575-7C2B-4916-908D-A3514400ABA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8234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AAB7-9F5B-4B37-8F09-7078798C84C9}" type="datetimeFigureOut">
              <a:rPr lang="et-EE" smtClean="0"/>
              <a:t>13.03.2014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E575-7C2B-4916-908D-A3514400ABA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1051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AAB7-9F5B-4B37-8F09-7078798C84C9}" type="datetimeFigureOut">
              <a:rPr lang="et-EE" smtClean="0"/>
              <a:t>13.03.2014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E575-7C2B-4916-908D-A3514400ABA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95465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AAB7-9F5B-4B37-8F09-7078798C84C9}" type="datetimeFigureOut">
              <a:rPr lang="et-EE" smtClean="0"/>
              <a:t>13.03.2014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E575-7C2B-4916-908D-A3514400ABA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14243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AAB7-9F5B-4B37-8F09-7078798C84C9}" type="datetimeFigureOut">
              <a:rPr lang="et-EE" smtClean="0"/>
              <a:t>13.03.2014</a:t>
            </a:fld>
            <a:endParaRPr lang="et-E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E575-7C2B-4916-908D-A3514400ABA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1039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AAB7-9F5B-4B37-8F09-7078798C84C9}" type="datetimeFigureOut">
              <a:rPr lang="et-EE" smtClean="0"/>
              <a:t>13.03.2014</a:t>
            </a:fld>
            <a:endParaRPr lang="et-E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E575-7C2B-4916-908D-A3514400ABA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6416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AAB7-9F5B-4B37-8F09-7078798C84C9}" type="datetimeFigureOut">
              <a:rPr lang="et-EE" smtClean="0"/>
              <a:t>13.03.2014</a:t>
            </a:fld>
            <a:endParaRPr lang="et-E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E575-7C2B-4916-908D-A3514400ABA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87634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AAB7-9F5B-4B37-8F09-7078798C84C9}" type="datetimeFigureOut">
              <a:rPr lang="et-EE" smtClean="0"/>
              <a:t>13.03.2014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E575-7C2B-4916-908D-A3514400ABA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8238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EC6AAB7-9F5B-4B37-8F09-7078798C84C9}" type="datetimeFigureOut">
              <a:rPr lang="et-EE" smtClean="0"/>
              <a:t>13.03.2014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0E575-7C2B-4916-908D-A3514400ABA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126925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ces.org.uk/" TargetMode="External"/><Relationship Id="rId2" Type="http://schemas.openxmlformats.org/officeDocument/2006/relationships/hyperlink" Target="http://www.delni.gov.uk/the-leitch-review-of-skill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kces.org.uk/ourwork/sector-skills-council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illsireland.ie/" TargetMode="External"/><Relationship Id="rId2" Type="http://schemas.openxmlformats.org/officeDocument/2006/relationships/hyperlink" Target="http://www.forfas.ie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social/main.jsp?catId=782&amp;langId=et&amp;newsId=743&amp;furtherNews=yes" TargetMode="External"/><Relationship Id="rId2" Type="http://schemas.openxmlformats.org/officeDocument/2006/relationships/hyperlink" Target="https://skills.oecd.org/documents/oecdskillsstrateg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ee/url?sa=t&amp;rct=j&amp;q=&amp;esrc=s&amp;source=web&amp;cd=1&amp;ved=0CCsQFjAA&amp;url=http://www.newskillsnetwork.eu/doc/868?download=false&amp;ei=xYcgU-L1FIiN7QbKsoHYAg&amp;usg=AFQjCNHmYRL0lVs0xwb2vUueE0YpPH1S4g&amp;bvm=bv.62788935,d.ZGU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p.wa.gov.au/legislation/statutes.nsf/main_mrtitle_1030_currencies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901521" y="1122362"/>
            <a:ext cx="10354614" cy="3011755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Näiteid teiste riikide </a:t>
            </a:r>
            <a:r>
              <a:rPr lang="et-EE" dirty="0" smtClean="0"/>
              <a:t>kogemustest oskuste prognoosisüsteemide loomisel  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607128" y="4724256"/>
            <a:ext cx="9144000" cy="2320780"/>
          </a:xfrm>
        </p:spPr>
        <p:txBody>
          <a:bodyPr/>
          <a:lstStyle/>
          <a:p>
            <a:r>
              <a:rPr lang="et-EE" dirty="0" smtClean="0"/>
              <a:t>Külli All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8897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5724"/>
            <a:ext cx="11125200" cy="522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>
                <a:solidFill>
                  <a:srgbClr val="FF0000"/>
                </a:solidFill>
              </a:rPr>
              <a:t>Kanada:  sektorinõukogud (</a:t>
            </a:r>
            <a:r>
              <a:rPr lang="et-EE" b="1" dirty="0" err="1" smtClean="0">
                <a:solidFill>
                  <a:srgbClr val="FF0000"/>
                </a:solidFill>
              </a:rPr>
              <a:t>sectoral</a:t>
            </a:r>
            <a:r>
              <a:rPr lang="et-EE" b="1" dirty="0" smtClean="0">
                <a:solidFill>
                  <a:srgbClr val="FF0000"/>
                </a:solidFill>
              </a:rPr>
              <a:t> </a:t>
            </a:r>
            <a:r>
              <a:rPr lang="et-EE" b="1" dirty="0" err="1" smtClean="0">
                <a:solidFill>
                  <a:srgbClr val="FF0000"/>
                </a:solidFill>
              </a:rPr>
              <a:t>councils</a:t>
            </a:r>
            <a:r>
              <a:rPr lang="et-EE" b="1" dirty="0" smtClean="0">
                <a:solidFill>
                  <a:srgbClr val="FF0000"/>
                </a:solidFill>
              </a:rPr>
              <a:t>) </a:t>
            </a:r>
            <a:r>
              <a:rPr lang="et-EE" b="1" dirty="0">
                <a:solidFill>
                  <a:srgbClr val="FF0000"/>
                </a:solidFill>
              </a:rPr>
              <a:t/>
            </a:r>
            <a:br>
              <a:rPr lang="et-EE" b="1" dirty="0">
                <a:solidFill>
                  <a:srgbClr val="FF0000"/>
                </a:solidFill>
              </a:rPr>
            </a:br>
            <a:endParaRPr lang="et-EE" dirty="0">
              <a:solidFill>
                <a:srgbClr val="FF0000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23850" y="2052918"/>
            <a:ext cx="9726003" cy="4195481"/>
          </a:xfrm>
        </p:spPr>
        <p:txBody>
          <a:bodyPr/>
          <a:lstStyle/>
          <a:p>
            <a:r>
              <a:rPr lang="et-EE" dirty="0" smtClean="0"/>
              <a:t>Töötavad Kanade valitsuse juhtimisel ning on partnerlusühendused, toomaks kokku ärimaailma, töömaailma ja hariduse esindajad. </a:t>
            </a:r>
          </a:p>
          <a:p>
            <a:r>
              <a:rPr lang="et-EE" dirty="0" smtClean="0"/>
              <a:t>Sektorinõukogud on koht ideede, murede ja tulevikuvisioonide jagamiseks oskuste vajaduste ja inimressursi teemal. </a:t>
            </a:r>
          </a:p>
          <a:p>
            <a:r>
              <a:rPr lang="et-EE" dirty="0" smtClean="0"/>
              <a:t>Lahendusi valdkondade jaoks </a:t>
            </a:r>
            <a:r>
              <a:rPr lang="et-EE" dirty="0" err="1" smtClean="0"/>
              <a:t>üritakse</a:t>
            </a:r>
            <a:r>
              <a:rPr lang="et-EE" dirty="0" smtClean="0"/>
              <a:t> leida koostöö kaudu. 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5532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675"/>
            <a:ext cx="11096625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1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t-EE" b="1" dirty="0">
                <a:solidFill>
                  <a:srgbClr val="FF0000"/>
                </a:solidFill>
              </a:rPr>
              <a:t>Holland</a:t>
            </a:r>
            <a:r>
              <a:rPr lang="et-EE" b="1" dirty="0"/>
              <a:t/>
            </a:r>
            <a:br>
              <a:rPr lang="et-EE" b="1" dirty="0"/>
            </a:b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103312" y="1190626"/>
            <a:ext cx="8946541" cy="5057774"/>
          </a:xfrm>
        </p:spPr>
        <p:txBody>
          <a:bodyPr/>
          <a:lstStyle/>
          <a:p>
            <a:r>
              <a:rPr lang="et-EE" b="1" dirty="0" smtClean="0"/>
              <a:t>Haridusnõukogu (</a:t>
            </a:r>
            <a:r>
              <a:rPr lang="et-EE" b="1" dirty="0" err="1" smtClean="0"/>
              <a:t>Education</a:t>
            </a:r>
            <a:r>
              <a:rPr lang="et-EE" b="1" dirty="0" smtClean="0"/>
              <a:t> </a:t>
            </a:r>
            <a:r>
              <a:rPr lang="et-EE" b="1" dirty="0" err="1" smtClean="0"/>
              <a:t>Council</a:t>
            </a:r>
            <a:r>
              <a:rPr lang="et-EE" b="1" dirty="0" smtClean="0"/>
              <a:t>) on sõltumatu ministrit, parlamenti ja kohalikke omavalitsusi nõustav riiklik kogu. </a:t>
            </a:r>
          </a:p>
          <a:p>
            <a:r>
              <a:rPr lang="et-EE" dirty="0" smtClean="0"/>
              <a:t> Nõustatakse  (nii tellimuse peale kui ilma) haridus- ja kultuuriministrit, majandusministrit.  Soovitusi nõukogult võivad küsida nii parlamendi alam- kui ülemkoda. </a:t>
            </a:r>
          </a:p>
          <a:p>
            <a:r>
              <a:rPr lang="et-EE" dirty="0" smtClean="0"/>
              <a:t>Kohalikud omavalitsused saavad küsida soovitusi kohaliku hariduspoliitika kujundamiseks. </a:t>
            </a:r>
          </a:p>
          <a:p>
            <a:r>
              <a:rPr lang="et-EE" dirty="0" smtClean="0"/>
              <a:t>Nõukogu tööd reguleerib eraldi seadus,  </a:t>
            </a:r>
            <a:r>
              <a:rPr lang="et-EE" dirty="0" err="1"/>
              <a:t>Education</a:t>
            </a:r>
            <a:r>
              <a:rPr lang="et-EE" dirty="0"/>
              <a:t> </a:t>
            </a:r>
            <a:r>
              <a:rPr lang="et-EE" dirty="0" err="1"/>
              <a:t>Council</a:t>
            </a:r>
            <a:r>
              <a:rPr lang="et-EE" dirty="0"/>
              <a:t> </a:t>
            </a:r>
            <a:r>
              <a:rPr lang="et-EE" dirty="0" err="1"/>
              <a:t>Act</a:t>
            </a:r>
            <a:r>
              <a:rPr lang="et-EE" dirty="0"/>
              <a:t> </a:t>
            </a:r>
            <a:r>
              <a:rPr lang="et-EE" dirty="0" smtClean="0"/>
              <a:t>(1997)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368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Sõltumatu Haridusnõukogu töömeetodid 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14300" y="2052918"/>
            <a:ext cx="9935553" cy="4195481"/>
          </a:xfrm>
        </p:spPr>
        <p:txBody>
          <a:bodyPr>
            <a:normAutofit fontScale="92500" lnSpcReduction="20000"/>
          </a:bodyPr>
          <a:lstStyle/>
          <a:p>
            <a:r>
              <a:rPr lang="et-EE" dirty="0" smtClean="0"/>
              <a:t>Koosneb mitte rohkem kui 12 liikmest, kes määratakse kohale kuningliku dekreediga isikliku ekspertkogemuse alusel. </a:t>
            </a:r>
          </a:p>
          <a:p>
            <a:r>
              <a:rPr lang="et-EE" dirty="0" smtClean="0"/>
              <a:t>Liikmed on sõltumatud  ning ei esinda mingeid huvigruppe.  </a:t>
            </a:r>
          </a:p>
          <a:p>
            <a:r>
              <a:rPr lang="et-EE" dirty="0" smtClean="0"/>
              <a:t>Ekspertkogemus kas haridusvaldkonnas või akadeemilises töös on liikmeksmääramise põhieeldus. Lisatingimuseks on eri usundite, sotsiaalsete liikumiste esindatus. </a:t>
            </a:r>
          </a:p>
          <a:p>
            <a:r>
              <a:rPr lang="et-EE" dirty="0" smtClean="0"/>
              <a:t>Nõukogu kohtub üldiselt 2 x kuus. </a:t>
            </a:r>
          </a:p>
          <a:p>
            <a:r>
              <a:rPr lang="et-EE" dirty="0" smtClean="0"/>
              <a:t>Nõukogu soovitused valmistatakse ette komiteedes, mille </a:t>
            </a:r>
            <a:r>
              <a:rPr lang="et-EE" dirty="0" err="1" smtClean="0"/>
              <a:t>liikmteks</a:t>
            </a:r>
            <a:r>
              <a:rPr lang="et-EE" dirty="0" smtClean="0"/>
              <a:t> on nõukogu liikmed, sekretariaadi personal ja </a:t>
            </a:r>
            <a:r>
              <a:rPr lang="et-EE" dirty="0" err="1" smtClean="0"/>
              <a:t>väliseksperdid</a:t>
            </a:r>
            <a:r>
              <a:rPr lang="et-EE" dirty="0" smtClean="0"/>
              <a:t>. </a:t>
            </a:r>
            <a:r>
              <a:rPr lang="et-EE" dirty="0" err="1" smtClean="0"/>
              <a:t>Väiseksperdid</a:t>
            </a:r>
            <a:r>
              <a:rPr lang="et-EE" dirty="0" smtClean="0"/>
              <a:t> valitakse haridusnõukogu ühise otsusega. </a:t>
            </a:r>
          </a:p>
          <a:p>
            <a:r>
              <a:rPr lang="et-EE" dirty="0" smtClean="0"/>
              <a:t>Vajadusel kasutakse lisaks praktilist või akadeemilist </a:t>
            </a:r>
            <a:r>
              <a:rPr lang="et-EE" dirty="0" err="1" smtClean="0"/>
              <a:t>know-how</a:t>
            </a:r>
            <a:r>
              <a:rPr lang="et-EE" dirty="0" smtClean="0"/>
              <a:t> </a:t>
            </a:r>
          </a:p>
          <a:p>
            <a:r>
              <a:rPr lang="et-EE" dirty="0" smtClean="0"/>
              <a:t>Nõukogul on õigus palgata </a:t>
            </a:r>
            <a:r>
              <a:rPr lang="et-EE" dirty="0" err="1" smtClean="0"/>
              <a:t>väliseksperte</a:t>
            </a:r>
            <a:r>
              <a:rPr lang="et-EE" dirty="0" smtClean="0"/>
              <a:t> uuringute läbiviimiseks, et oma soovitustele parimat sisendit saada 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2254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solidFill>
                  <a:srgbClr val="FF0000"/>
                </a:solidFill>
              </a:rPr>
              <a:t>Haridusnõukogu sekretariaat </a:t>
            </a:r>
            <a:endParaRPr lang="et-EE" dirty="0">
              <a:solidFill>
                <a:srgbClr val="FF0000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33400" y="1152983"/>
            <a:ext cx="9783153" cy="5114924"/>
          </a:xfrm>
        </p:spPr>
        <p:txBody>
          <a:bodyPr/>
          <a:lstStyle/>
          <a:p>
            <a:endParaRPr lang="et-EE" b="1" dirty="0" smtClean="0"/>
          </a:p>
          <a:p>
            <a:endParaRPr lang="et-EE" b="1" dirty="0"/>
          </a:p>
          <a:p>
            <a:r>
              <a:rPr lang="et-EE" b="1" dirty="0" smtClean="0"/>
              <a:t>Toetab Haridusnõukogu tööd. </a:t>
            </a:r>
          </a:p>
          <a:p>
            <a:r>
              <a:rPr lang="et-EE" dirty="0" err="1" smtClean="0"/>
              <a:t>Sekreatariaat</a:t>
            </a:r>
            <a:r>
              <a:rPr lang="et-EE" dirty="0" smtClean="0"/>
              <a:t> hõlmab 20 töötajat, kellest 12 on akadeemiline personal ning 8 tugitöötajad. </a:t>
            </a:r>
          </a:p>
          <a:p>
            <a:r>
              <a:rPr lang="et-EE" dirty="0" smtClean="0"/>
              <a:t>Nõukogu peasekretär on ühtlasi </a:t>
            </a:r>
            <a:r>
              <a:rPr lang="et-EE" dirty="0" err="1" smtClean="0"/>
              <a:t>sekretäriaadi</a:t>
            </a:r>
            <a:r>
              <a:rPr lang="et-EE" dirty="0" smtClean="0"/>
              <a:t> juht. </a:t>
            </a:r>
          </a:p>
        </p:txBody>
      </p:sp>
    </p:spTree>
    <p:extLst>
      <p:ext uri="{BB962C8B-B14F-4D97-AF65-F5344CB8AC3E}">
        <p14:creationId xmlns:p14="http://schemas.microsoft.com/office/powerpoint/2010/main" val="217551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00" y="-2290763"/>
            <a:ext cx="17145000" cy="1143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3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>
                <a:solidFill>
                  <a:srgbClr val="FF0000"/>
                </a:solidFill>
              </a:rPr>
              <a:t>Soome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Soomes on tööhõive temaatika töö- ja majandusministeeriumi vastutusala, kuid sellele vaatamata tegelevad oskuste vajaduse tulevikuprognoosidega tööturu osapooli ühendavad nõukogud (</a:t>
            </a:r>
            <a:r>
              <a:rPr lang="et-EE" dirty="0" err="1">
                <a:solidFill>
                  <a:srgbClr val="FF0000"/>
                </a:solidFill>
              </a:rPr>
              <a:t>Koulutustoimikunnat</a:t>
            </a:r>
            <a:r>
              <a:rPr lang="et-EE" dirty="0"/>
              <a:t>) Haridusministeeriumi haldusalas.</a:t>
            </a:r>
          </a:p>
          <a:p>
            <a:r>
              <a:rPr lang="et-EE" dirty="0"/>
              <a:t>Oskuste arendamise kvalitatiivse ja kvantitatiivse prognoosi eest vastutab Soome haridusministeeriumi haldusalas olev haridusamet. Haridusministeerium ja haridusamet teevad eelnimetatud nõukogude kaudu tugevat koostööd tööandjate ja töövõtjate organisatsioonidega, et prognoosida oskuste vajadust </a:t>
            </a:r>
            <a:r>
              <a:rPr lang="et-EE" dirty="0" smtClean="0"/>
              <a:t>tööturul</a:t>
            </a:r>
          </a:p>
          <a:p>
            <a:r>
              <a:rPr lang="et-EE" dirty="0" err="1" smtClean="0"/>
              <a:t>Koulutustoimkunnat</a:t>
            </a:r>
            <a:r>
              <a:rPr lang="et-EE" dirty="0" smtClean="0"/>
              <a:t> on ekspertkogud, mille koosseisud kinnitab haridus- ja kultuuriminister  kolmeks aastaks. </a:t>
            </a: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6833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>
                <a:solidFill>
                  <a:srgbClr val="FF0000"/>
                </a:solidFill>
              </a:rPr>
              <a:t>Koulutustoimikunnat</a:t>
            </a:r>
            <a:endParaRPr lang="et-EE" dirty="0">
              <a:solidFill>
                <a:srgbClr val="FF0000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t-EE" dirty="0" smtClean="0"/>
              <a:t>on 26 ekspertkogu haridus- ja koolitusvajaduse hindamiseks</a:t>
            </a:r>
          </a:p>
          <a:p>
            <a:endParaRPr lang="et-EE" dirty="0" smtClean="0"/>
          </a:p>
          <a:p>
            <a:r>
              <a:rPr lang="et-EE" dirty="0" smtClean="0"/>
              <a:t>Kolmepoolsed (riik, tööandjad, töövõtjad) valdkondlikud kogud , kes nimetatakse Haridus- ja kultuuriministeeriumi poolt kolmeks aastaks. </a:t>
            </a:r>
          </a:p>
          <a:p>
            <a:endParaRPr lang="en-US" dirty="0"/>
          </a:p>
          <a:p>
            <a:r>
              <a:rPr lang="et-EE" dirty="0" smtClean="0"/>
              <a:t>Nende ülesanne on </a:t>
            </a:r>
            <a:r>
              <a:rPr lang="et-EE" dirty="0" err="1" smtClean="0"/>
              <a:t>monitoorida</a:t>
            </a:r>
            <a:r>
              <a:rPr lang="et-EE" dirty="0" smtClean="0"/>
              <a:t> ja prognoosida  oskuste vajadust ja arengut. Samuti teevad nad ettepanekudi õppekavade arendamiseks ja parandamiseks  kutsekeskhariduses ja kõrghariduses. </a:t>
            </a:r>
          </a:p>
        </p:txBody>
      </p:sp>
    </p:spTree>
    <p:extLst>
      <p:ext uri="{BB962C8B-B14F-4D97-AF65-F5344CB8AC3E}">
        <p14:creationId xmlns:p14="http://schemas.microsoft.com/office/powerpoint/2010/main" val="24181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solidFill>
                  <a:srgbClr val="FF0000"/>
                </a:solidFill>
              </a:rPr>
              <a:t>Kvantitatiivne prognoos </a:t>
            </a:r>
            <a:endParaRPr lang="et-EE" dirty="0">
              <a:solidFill>
                <a:srgbClr val="FF0000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09550" y="1647826"/>
            <a:ext cx="9840303" cy="4600574"/>
          </a:xfrm>
        </p:spPr>
        <p:txBody>
          <a:bodyPr>
            <a:normAutofit fontScale="77500" lnSpcReduction="20000"/>
          </a:bodyPr>
          <a:lstStyle/>
          <a:p>
            <a:r>
              <a:rPr lang="et-EE" sz="3600" dirty="0" smtClean="0"/>
              <a:t>Fookus on kutse- ja kõrghariduse planeerimiseks teabe hankimine. </a:t>
            </a:r>
          </a:p>
          <a:p>
            <a:r>
              <a:rPr lang="et-EE" sz="3600" dirty="0" smtClean="0"/>
              <a:t>Prognoositakse tööjõuvajadust ca 15 a perioodiks </a:t>
            </a:r>
          </a:p>
          <a:p>
            <a:r>
              <a:rPr lang="et-EE" sz="3600" dirty="0" smtClean="0"/>
              <a:t>Prognoosi/uuringu tellimise eest vastutab Soome Haridusamet , kus on välja töötatud nn  </a:t>
            </a:r>
            <a:r>
              <a:rPr lang="et-EE" sz="3600" dirty="0" err="1" smtClean="0"/>
              <a:t>pikaajlise</a:t>
            </a:r>
            <a:r>
              <a:rPr lang="et-EE" sz="3600" dirty="0" smtClean="0"/>
              <a:t> hariduse ja tööjõu prognoosi </a:t>
            </a:r>
            <a:r>
              <a:rPr lang="et-EE" sz="3600" dirty="0" err="1" smtClean="0"/>
              <a:t>Mitenna</a:t>
            </a:r>
            <a:r>
              <a:rPr lang="et-EE" sz="3600" dirty="0" smtClean="0"/>
              <a:t> mudel </a:t>
            </a:r>
          </a:p>
          <a:p>
            <a:r>
              <a:rPr lang="et-EE" sz="3600" dirty="0" smtClean="0"/>
              <a:t>Mudel sisaldab andmeid pikaajalise tööjõu vajaduste muutuste kohta, 	tööjõu kasutuse/vabanemise kohta, oskustööjõu vajaduste kohta, haridusvajaduste kohta</a:t>
            </a:r>
            <a:r>
              <a:rPr lang="et-EE" dirty="0" smtClean="0"/>
              <a:t>. </a:t>
            </a:r>
          </a:p>
          <a:p>
            <a:r>
              <a:rPr lang="et-EE" dirty="0" smtClean="0"/>
              <a:t> 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4869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5400" b="1" dirty="0" smtClean="0"/>
              <a:t>OSKA</a:t>
            </a:r>
            <a:endParaRPr lang="et-EE" sz="5400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smtClean="0">
                <a:solidFill>
                  <a:srgbClr val="FF0000"/>
                </a:solidFill>
              </a:rPr>
              <a:t>Kuidas prognoosida vajalikke oskusi</a:t>
            </a:r>
            <a:r>
              <a:rPr lang="et-EE" dirty="0" smtClean="0"/>
              <a:t>? </a:t>
            </a:r>
          </a:p>
          <a:p>
            <a:pPr marL="0" indent="0">
              <a:buNone/>
            </a:pPr>
            <a:r>
              <a:rPr lang="et-EE" dirty="0" smtClean="0"/>
              <a:t>Euroopa initsiatiivid (</a:t>
            </a:r>
            <a:r>
              <a:rPr lang="et-EE" dirty="0"/>
              <a:t>N</a:t>
            </a:r>
            <a:r>
              <a:rPr lang="et-EE" dirty="0" smtClean="0"/>
              <a:t>ew </a:t>
            </a:r>
            <a:r>
              <a:rPr lang="et-EE" dirty="0" err="1" smtClean="0"/>
              <a:t>skills</a:t>
            </a:r>
            <a:r>
              <a:rPr lang="et-EE" dirty="0" smtClean="0"/>
              <a:t> </a:t>
            </a:r>
            <a:r>
              <a:rPr lang="et-EE" dirty="0" err="1" smtClean="0"/>
              <a:t>for</a:t>
            </a:r>
            <a:r>
              <a:rPr lang="et-EE" dirty="0" smtClean="0"/>
              <a:t> </a:t>
            </a:r>
            <a:r>
              <a:rPr lang="et-EE" dirty="0" err="1" smtClean="0"/>
              <a:t>new</a:t>
            </a:r>
            <a:r>
              <a:rPr lang="et-EE" dirty="0" smtClean="0"/>
              <a:t> </a:t>
            </a:r>
            <a:r>
              <a:rPr lang="et-EE" dirty="0" err="1" smtClean="0"/>
              <a:t>jobs</a:t>
            </a:r>
            <a:r>
              <a:rPr lang="et-EE" dirty="0" smtClean="0"/>
              <a:t>, </a:t>
            </a:r>
            <a:r>
              <a:rPr lang="et-EE" dirty="0" err="1" smtClean="0"/>
              <a:t>Skills</a:t>
            </a:r>
            <a:r>
              <a:rPr lang="et-EE" dirty="0" smtClean="0"/>
              <a:t> </a:t>
            </a:r>
            <a:r>
              <a:rPr lang="et-EE" dirty="0" err="1" smtClean="0"/>
              <a:t>panorama</a:t>
            </a:r>
            <a:r>
              <a:rPr lang="et-EE" dirty="0" smtClean="0"/>
              <a:t> ) </a:t>
            </a:r>
            <a:endParaRPr lang="et-EE" dirty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r>
              <a:rPr lang="et-EE" dirty="0" smtClean="0"/>
              <a:t>USA panustab maailmas enim oskuste prognoosi ja teavitusse (</a:t>
            </a:r>
            <a:r>
              <a:rPr lang="et-EE" i="1" dirty="0" err="1" smtClean="0"/>
              <a:t>Labour</a:t>
            </a:r>
            <a:r>
              <a:rPr lang="et-EE" i="1" dirty="0" smtClean="0"/>
              <a:t> Market </a:t>
            </a:r>
            <a:r>
              <a:rPr lang="et-EE" i="1" dirty="0" err="1" smtClean="0"/>
              <a:t>Information</a:t>
            </a:r>
            <a:r>
              <a:rPr lang="et-EE" dirty="0" smtClean="0"/>
              <a:t>) , kuid samas nendib, et … </a:t>
            </a:r>
            <a:r>
              <a:rPr lang="en-US" dirty="0" smtClean="0"/>
              <a:t>“</a:t>
            </a:r>
            <a:r>
              <a:rPr lang="et-EE" dirty="0" smtClean="0"/>
              <a:t>looda ja palveta“</a:t>
            </a:r>
            <a:r>
              <a:rPr lang="en-US" dirty="0" smtClean="0"/>
              <a:t> </a:t>
            </a:r>
            <a:endParaRPr lang="et-EE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t-EE" dirty="0" smtClean="0"/>
              <a:t>looda, et noored koolid lõpetavad ja </a:t>
            </a:r>
            <a:r>
              <a:rPr lang="et-EE" dirty="0" err="1" smtClean="0"/>
              <a:t>palveta,et</a:t>
            </a:r>
            <a:r>
              <a:rPr lang="et-EE" dirty="0" smtClean="0"/>
              <a:t> nad sobiva töö leiavad )</a:t>
            </a:r>
            <a:r>
              <a:rPr lang="en-US" dirty="0" smtClean="0"/>
              <a:t> </a:t>
            </a:r>
            <a:endParaRPr lang="et-EE" dirty="0" smtClean="0"/>
          </a:p>
          <a:p>
            <a:endParaRPr lang="et-EE" dirty="0"/>
          </a:p>
          <a:p>
            <a:r>
              <a:rPr lang="et-EE" dirty="0" smtClean="0">
                <a:solidFill>
                  <a:srgbClr val="FF0000"/>
                </a:solidFill>
              </a:rPr>
              <a:t>Millised struktuurid selleks vajalikud on</a:t>
            </a:r>
            <a:r>
              <a:rPr lang="et-EE" dirty="0" smtClean="0"/>
              <a:t>?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8125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85726" y="2052918"/>
            <a:ext cx="10715624" cy="4805082"/>
          </a:xfrm>
        </p:spPr>
        <p:txBody>
          <a:bodyPr>
            <a:normAutofit/>
          </a:bodyPr>
          <a:lstStyle/>
          <a:p>
            <a:r>
              <a:rPr lang="et-EE" dirty="0" smtClean="0"/>
              <a:t>2008 – 2012 koordineeris Haridusamet nn VOSE-projekti, loomaks mudelit  kutsealaste kompetentside ja oskuste vajaduste prognoosimiseks 10-15 a perspektiivis.  </a:t>
            </a:r>
          </a:p>
          <a:p>
            <a:r>
              <a:rPr lang="et-EE" dirty="0" smtClean="0"/>
              <a:t>Mudelit saab kasutada eri haridustasemete koolitusvajaduse  prognoosimiseks nt riiklike raamõppekavade arendamisel, õppekavade planeerimisel, hariduse sisulisel arendamisel. </a:t>
            </a:r>
          </a:p>
          <a:p>
            <a:r>
              <a:rPr lang="et-EE" dirty="0" smtClean="0"/>
              <a:t>Mudeli loomisel kaasati sotsiaalpartnereid pilootvaldkondadest, uurimisasutuste esindajaid, erinevate haridustasemete esindajaid jt eksperte. Piloteeritud valdkonnad olid kinnisvara ja ehitus, sotsiaal ja tervishoid,  ning turism ja toitlustus. </a:t>
            </a:r>
          </a:p>
          <a:p>
            <a:r>
              <a:rPr lang="et-EE" dirty="0" smtClean="0"/>
              <a:t>Väljatöötatud mudelit rakendatakse nüüd oskuste vajaduste kvalitatiivsel prognoosimisel igal aastal 2 - 3 valdkonnas </a:t>
            </a:r>
            <a:endParaRPr lang="en-US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1719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0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solidFill>
                  <a:srgbClr val="FF0000"/>
                </a:solidFill>
              </a:rPr>
              <a:t>Ühendkuningriigis on  </a:t>
            </a:r>
            <a:r>
              <a:rPr lang="et-EE" dirty="0" err="1" smtClean="0">
                <a:solidFill>
                  <a:srgbClr val="FF0000"/>
                </a:solidFill>
              </a:rPr>
              <a:t>mitmetasandiline</a:t>
            </a:r>
            <a:r>
              <a:rPr lang="et-EE" dirty="0" smtClean="0">
                <a:solidFill>
                  <a:srgbClr val="FF0000"/>
                </a:solidFill>
              </a:rPr>
              <a:t> süsteem  </a:t>
            </a:r>
            <a:endParaRPr lang="et-EE" dirty="0">
              <a:solidFill>
                <a:srgbClr val="FF0000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3600" dirty="0" smtClean="0"/>
              <a:t>UKCES - </a:t>
            </a:r>
            <a:r>
              <a:rPr lang="en-US" sz="3600" dirty="0">
                <a:solidFill>
                  <a:srgbClr val="FF0000"/>
                </a:solidFill>
              </a:rPr>
              <a:t>Commission for Employment and Skills </a:t>
            </a:r>
            <a:endParaRPr lang="et-EE" sz="3600" dirty="0" smtClean="0"/>
          </a:p>
          <a:p>
            <a:r>
              <a:rPr lang="et-EE" sz="3600" dirty="0" smtClean="0"/>
              <a:t>Sektorinõukogude Liit- </a:t>
            </a:r>
            <a:r>
              <a:rPr lang="et-EE" sz="3600" dirty="0" err="1" smtClean="0">
                <a:solidFill>
                  <a:srgbClr val="FF0000"/>
                </a:solidFill>
              </a:rPr>
              <a:t>Alliance</a:t>
            </a:r>
            <a:r>
              <a:rPr lang="et-EE" sz="3600" dirty="0" smtClean="0">
                <a:solidFill>
                  <a:srgbClr val="FF0000"/>
                </a:solidFill>
              </a:rPr>
              <a:t> of </a:t>
            </a:r>
            <a:r>
              <a:rPr lang="et-EE" sz="3600" dirty="0" err="1" smtClean="0">
                <a:solidFill>
                  <a:srgbClr val="FF0000"/>
                </a:solidFill>
              </a:rPr>
              <a:t>sector</a:t>
            </a:r>
            <a:r>
              <a:rPr lang="et-EE" sz="3600" dirty="0" smtClean="0">
                <a:solidFill>
                  <a:srgbClr val="FF0000"/>
                </a:solidFill>
              </a:rPr>
              <a:t> </a:t>
            </a:r>
            <a:r>
              <a:rPr lang="et-EE" sz="3600" dirty="0" err="1" smtClean="0">
                <a:solidFill>
                  <a:srgbClr val="FF0000"/>
                </a:solidFill>
              </a:rPr>
              <a:t>skils</a:t>
            </a:r>
            <a:r>
              <a:rPr lang="et-EE" sz="3600" dirty="0" smtClean="0">
                <a:solidFill>
                  <a:srgbClr val="FF0000"/>
                </a:solidFill>
              </a:rPr>
              <a:t> </a:t>
            </a:r>
            <a:r>
              <a:rPr lang="et-EE" sz="3600" dirty="0" err="1" smtClean="0">
                <a:solidFill>
                  <a:srgbClr val="FF0000"/>
                </a:solidFill>
              </a:rPr>
              <a:t>councils</a:t>
            </a:r>
            <a:r>
              <a:rPr lang="et-EE" sz="3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t-EE" sz="3600" dirty="0" smtClean="0"/>
              <a:t>Sektorinõukogud – </a:t>
            </a:r>
            <a:r>
              <a:rPr lang="et-EE" sz="3600" dirty="0" err="1">
                <a:solidFill>
                  <a:srgbClr val="FF0000"/>
                </a:solidFill>
              </a:rPr>
              <a:t>S</a:t>
            </a:r>
            <a:r>
              <a:rPr lang="et-EE" sz="3600" dirty="0" err="1" smtClean="0">
                <a:solidFill>
                  <a:srgbClr val="FF0000"/>
                </a:solidFill>
              </a:rPr>
              <a:t>ector</a:t>
            </a:r>
            <a:r>
              <a:rPr lang="et-EE" sz="3600" dirty="0" smtClean="0">
                <a:solidFill>
                  <a:srgbClr val="FF0000"/>
                </a:solidFill>
              </a:rPr>
              <a:t> </a:t>
            </a:r>
            <a:r>
              <a:rPr lang="et-EE" sz="3600" dirty="0" err="1" smtClean="0">
                <a:solidFill>
                  <a:srgbClr val="FF0000"/>
                </a:solidFill>
              </a:rPr>
              <a:t>skills</a:t>
            </a:r>
            <a:r>
              <a:rPr lang="et-EE" sz="3600" dirty="0" smtClean="0">
                <a:solidFill>
                  <a:srgbClr val="FF0000"/>
                </a:solidFill>
              </a:rPr>
              <a:t> </a:t>
            </a:r>
            <a:r>
              <a:rPr lang="et-EE" sz="3600" dirty="0" err="1" smtClean="0">
                <a:solidFill>
                  <a:srgbClr val="FF0000"/>
                </a:solidFill>
              </a:rPr>
              <a:t>councils</a:t>
            </a:r>
            <a:r>
              <a:rPr lang="et-EE" sz="3600" dirty="0" smtClean="0">
                <a:solidFill>
                  <a:srgbClr val="FF0000"/>
                </a:solidFill>
              </a:rPr>
              <a:t> </a:t>
            </a:r>
            <a:endParaRPr lang="et-EE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8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solidFill>
                  <a:srgbClr val="FF0000"/>
                </a:solidFill>
              </a:rPr>
              <a:t>UK - </a:t>
            </a:r>
            <a:r>
              <a:rPr lang="en-US" dirty="0" smtClean="0">
                <a:solidFill>
                  <a:srgbClr val="FF0000"/>
                </a:solidFill>
              </a:rPr>
              <a:t>Commission </a:t>
            </a:r>
            <a:r>
              <a:rPr lang="en-US" dirty="0">
                <a:solidFill>
                  <a:srgbClr val="FF0000"/>
                </a:solidFill>
              </a:rPr>
              <a:t>for Employment and Skills (UKCES)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78206"/>
          </a:xfrm>
        </p:spPr>
        <p:txBody>
          <a:bodyPr>
            <a:normAutofit/>
          </a:bodyPr>
          <a:lstStyle/>
          <a:p>
            <a:r>
              <a:rPr lang="et-EE" dirty="0" smtClean="0"/>
              <a:t>UKCES </a:t>
            </a:r>
            <a:r>
              <a:rPr lang="et-EE" dirty="0"/>
              <a:t>on riigi poolt rahastatud, tööandjate/töövõtjate partnerluses juhitud organisatsioon oskuste arendamise ja tööhõive teemade strateegiliseks juhtimiseks. </a:t>
            </a:r>
            <a:endParaRPr lang="et-EE" dirty="0" smtClean="0"/>
          </a:p>
          <a:p>
            <a:r>
              <a:rPr lang="et-EE" dirty="0" smtClean="0"/>
              <a:t>UKCES </a:t>
            </a:r>
            <a:r>
              <a:rPr lang="et-EE" dirty="0"/>
              <a:t>„juhtiv ekspertkogu“ koondab 27 valdkondade tippeksperti, oma valdkonna juhti, kes kohtuvad neli korda </a:t>
            </a:r>
            <a:r>
              <a:rPr lang="et-EE" dirty="0" smtClean="0"/>
              <a:t>aastas </a:t>
            </a:r>
          </a:p>
          <a:p>
            <a:r>
              <a:rPr lang="et-EE" dirty="0" smtClean="0"/>
              <a:t>UKCES </a:t>
            </a:r>
            <a:r>
              <a:rPr lang="et-EE" dirty="0"/>
              <a:t>tellib ja publitseerib uuringuid, tutvustab uurimistulemusi erinevais infokanaleis ja üritustel, töötab tihedalt koos eri ministeeriumite ja agentuuridega, töötab välja kutsestandardeid jne. </a:t>
            </a:r>
            <a:endParaRPr lang="et-EE" dirty="0" smtClean="0"/>
          </a:p>
          <a:p>
            <a:r>
              <a:rPr lang="et-EE" dirty="0" smtClean="0"/>
              <a:t>UKCES </a:t>
            </a:r>
            <a:r>
              <a:rPr lang="et-EE" dirty="0"/>
              <a:t>heaks töötab </a:t>
            </a:r>
            <a:r>
              <a:rPr lang="et-EE" dirty="0" smtClean="0"/>
              <a:t>ca 100 </a:t>
            </a:r>
            <a:r>
              <a:rPr lang="et-EE" dirty="0"/>
              <a:t>inimest.</a:t>
            </a:r>
          </a:p>
          <a:p>
            <a:r>
              <a:rPr lang="et-EE" u="sng" dirty="0">
                <a:hlinkClick r:id="rId2"/>
              </a:rPr>
              <a:t>http://www.delni.gov.uk/the-leitch-review-of-skills</a:t>
            </a:r>
            <a:r>
              <a:rPr lang="et-EE" dirty="0"/>
              <a:t> </a:t>
            </a:r>
          </a:p>
          <a:p>
            <a:r>
              <a:rPr lang="et-EE" u="sng" dirty="0">
                <a:hlinkClick r:id="rId3"/>
              </a:rPr>
              <a:t>http://www.ukces.org.uk/</a:t>
            </a:r>
            <a:r>
              <a:rPr lang="et-EE" u="sng" dirty="0"/>
              <a:t>  </a:t>
            </a: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8146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UKCES – </a:t>
            </a:r>
            <a:r>
              <a:rPr lang="et-EE" dirty="0" err="1" smtClean="0">
                <a:solidFill>
                  <a:srgbClr val="FF0000"/>
                </a:solidFill>
              </a:rPr>
              <a:t>Commission</a:t>
            </a:r>
            <a:r>
              <a:rPr lang="et-EE" dirty="0" smtClean="0">
                <a:solidFill>
                  <a:srgbClr val="FF0000"/>
                </a:solidFill>
              </a:rPr>
              <a:t> (juhtiv ekspertkogu e Komisjon)  </a:t>
            </a:r>
            <a:endParaRPr lang="et-EE" dirty="0">
              <a:solidFill>
                <a:srgbClr val="FF0000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05952" y="1519707"/>
            <a:ext cx="11380095" cy="5190185"/>
          </a:xfrm>
        </p:spPr>
        <p:txBody>
          <a:bodyPr>
            <a:normAutofit/>
          </a:bodyPr>
          <a:lstStyle/>
          <a:p>
            <a:r>
              <a:rPr lang="et-EE" dirty="0" smtClean="0">
                <a:solidFill>
                  <a:srgbClr val="FF0000"/>
                </a:solidFill>
              </a:rPr>
              <a:t>Komisjon</a:t>
            </a:r>
            <a:r>
              <a:rPr lang="et-EE" dirty="0" smtClean="0"/>
              <a:t> on </a:t>
            </a:r>
            <a:r>
              <a:rPr lang="et-EE" dirty="0" err="1" smtClean="0"/>
              <a:t>riigistruktuurideväline</a:t>
            </a:r>
            <a:r>
              <a:rPr lang="et-EE" dirty="0" smtClean="0"/>
              <a:t>, kuigi  riiklik kogu (</a:t>
            </a:r>
            <a:r>
              <a:rPr lang="en-US" i="1" dirty="0" smtClean="0"/>
              <a:t>Public Body</a:t>
            </a:r>
            <a:r>
              <a:rPr lang="et-EE" dirty="0" smtClean="0"/>
              <a:t>), kuid samas ka ettevõte, mille tegevus on piiratud talle  </a:t>
            </a:r>
            <a:r>
              <a:rPr lang="et-EE" dirty="0"/>
              <a:t>antud mandaadiga (</a:t>
            </a:r>
            <a:r>
              <a:rPr lang="et-EE" dirty="0" err="1"/>
              <a:t>limited</a:t>
            </a:r>
            <a:r>
              <a:rPr lang="et-EE" dirty="0"/>
              <a:t> </a:t>
            </a:r>
            <a:r>
              <a:rPr lang="et-EE" dirty="0" err="1"/>
              <a:t>by</a:t>
            </a:r>
            <a:r>
              <a:rPr lang="et-EE" dirty="0"/>
              <a:t> </a:t>
            </a:r>
            <a:r>
              <a:rPr lang="et-EE" dirty="0" err="1" smtClean="0"/>
              <a:t>guarantee</a:t>
            </a:r>
            <a:r>
              <a:rPr lang="et-EE" dirty="0" smtClean="0"/>
              <a:t>). </a:t>
            </a:r>
          </a:p>
          <a:p>
            <a:r>
              <a:rPr lang="et-EE" dirty="0" err="1" smtClean="0"/>
              <a:t>Komisjonäärid</a:t>
            </a:r>
            <a:r>
              <a:rPr lang="et-EE" dirty="0" smtClean="0"/>
              <a:t> (</a:t>
            </a:r>
            <a:r>
              <a:rPr lang="et-EE" i="1" dirty="0" err="1" smtClean="0"/>
              <a:t>Commissioners</a:t>
            </a:r>
            <a:r>
              <a:rPr lang="et-EE" dirty="0" smtClean="0"/>
              <a:t>) valitakse oma kohale avaliku konkursiga ja kinnitatakse riigisekretäri poolt . </a:t>
            </a:r>
            <a:r>
              <a:rPr lang="et-EE" dirty="0"/>
              <a:t>N</a:t>
            </a:r>
            <a:r>
              <a:rPr lang="et-EE" dirty="0" smtClean="0"/>
              <a:t>ad esindavad suurte, keskmiste, väikeettevõtete ja kolmanda sektori huve. </a:t>
            </a:r>
          </a:p>
          <a:p>
            <a:endParaRPr lang="et-EE" dirty="0" smtClean="0"/>
          </a:p>
          <a:p>
            <a:r>
              <a:rPr lang="et-EE" dirty="0" smtClean="0"/>
              <a:t>Kõigil ministritel on õigus/kohustus nimetada  omalt poolt komisjonäär. </a:t>
            </a:r>
          </a:p>
          <a:p>
            <a:endParaRPr lang="et-EE" dirty="0"/>
          </a:p>
          <a:p>
            <a:r>
              <a:rPr lang="et-EE" dirty="0" err="1" smtClean="0"/>
              <a:t>Komisjonäärid</a:t>
            </a:r>
            <a:r>
              <a:rPr lang="et-EE" dirty="0" smtClean="0"/>
              <a:t> on oma </a:t>
            </a:r>
            <a:r>
              <a:rPr lang="et-EE" dirty="0"/>
              <a:t>valdkonna </a:t>
            </a:r>
            <a:r>
              <a:rPr lang="et-EE" dirty="0" smtClean="0"/>
              <a:t>arvamusliidrid/eksperdid, kes töötavad Komisjoni  jaoks täiskoormusega 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690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47729" y="365125"/>
            <a:ext cx="11372045" cy="1325563"/>
          </a:xfrm>
        </p:spPr>
        <p:txBody>
          <a:bodyPr>
            <a:normAutofit fontScale="90000"/>
          </a:bodyPr>
          <a:lstStyle/>
          <a:p>
            <a:r>
              <a:rPr lang="et-EE" b="1" dirty="0" smtClean="0">
                <a:solidFill>
                  <a:srgbClr val="FF0000"/>
                </a:solidFill>
              </a:rPr>
              <a:t>UK - </a:t>
            </a:r>
            <a:r>
              <a:rPr lang="et-EE" b="1" dirty="0" err="1" smtClean="0">
                <a:solidFill>
                  <a:srgbClr val="FF0000"/>
                </a:solidFill>
                <a:hlinkClick r:id="rId2"/>
              </a:rPr>
              <a:t>Sector</a:t>
            </a:r>
            <a:r>
              <a:rPr lang="et-EE" b="1" dirty="0" smtClean="0">
                <a:solidFill>
                  <a:srgbClr val="FF0000"/>
                </a:solidFill>
                <a:hlinkClick r:id="rId2"/>
              </a:rPr>
              <a:t> </a:t>
            </a:r>
            <a:r>
              <a:rPr lang="et-EE" b="1" dirty="0" err="1">
                <a:solidFill>
                  <a:srgbClr val="FF0000"/>
                </a:solidFill>
                <a:hlinkClick r:id="rId2"/>
              </a:rPr>
              <a:t>Skills</a:t>
            </a:r>
            <a:r>
              <a:rPr lang="et-EE" b="1" dirty="0">
                <a:solidFill>
                  <a:srgbClr val="FF0000"/>
                </a:solidFill>
                <a:hlinkClick r:id="rId2"/>
              </a:rPr>
              <a:t> </a:t>
            </a:r>
            <a:r>
              <a:rPr lang="et-EE" b="1" dirty="0" err="1">
                <a:solidFill>
                  <a:srgbClr val="FF0000"/>
                </a:solidFill>
                <a:hlinkClick r:id="rId2"/>
              </a:rPr>
              <a:t>Councils</a:t>
            </a:r>
            <a:r>
              <a:rPr lang="et-EE" b="1" dirty="0">
                <a:solidFill>
                  <a:srgbClr val="FF0000"/>
                </a:solidFill>
                <a:hlinkClick r:id="rId2"/>
              </a:rPr>
              <a:t> </a:t>
            </a:r>
            <a:r>
              <a:rPr lang="et-EE" b="1" u="sng" dirty="0">
                <a:solidFill>
                  <a:srgbClr val="FF0000"/>
                </a:solidFill>
                <a:hlinkClick r:id="rId2"/>
              </a:rPr>
              <a:t>(</a:t>
            </a:r>
            <a:r>
              <a:rPr lang="et-EE" b="1" u="sng" dirty="0" err="1">
                <a:solidFill>
                  <a:srgbClr val="FF0000"/>
                </a:solidFill>
                <a:hlinkClick r:id="rId2"/>
              </a:rPr>
              <a:t>SSCs</a:t>
            </a:r>
            <a:r>
              <a:rPr lang="et-EE" b="1" u="sng" dirty="0">
                <a:solidFill>
                  <a:srgbClr val="FF0000"/>
                </a:solidFill>
                <a:hlinkClick r:id="rId2"/>
              </a:rPr>
              <a:t>)</a:t>
            </a:r>
            <a:r>
              <a:rPr lang="et-EE" b="1" dirty="0">
                <a:solidFill>
                  <a:srgbClr val="FF0000"/>
                </a:solidFill>
              </a:rPr>
              <a:t> on riiklikult toetatud,  ettevõtjate </a:t>
            </a:r>
            <a:r>
              <a:rPr lang="et-EE" b="1" dirty="0" smtClean="0">
                <a:solidFill>
                  <a:srgbClr val="FF0000"/>
                </a:solidFill>
              </a:rPr>
              <a:t>poolt juhitud </a:t>
            </a:r>
            <a:r>
              <a:rPr lang="et-EE" b="1" dirty="0">
                <a:solidFill>
                  <a:srgbClr val="FF0000"/>
                </a:solidFill>
              </a:rPr>
              <a:t>, üleriigilised </a:t>
            </a:r>
            <a:r>
              <a:rPr lang="et-EE" b="1" dirty="0" smtClean="0">
                <a:solidFill>
                  <a:srgbClr val="FF0000"/>
                </a:solidFill>
              </a:rPr>
              <a:t>sektoripõhised </a:t>
            </a:r>
            <a:r>
              <a:rPr lang="et-EE" b="1" dirty="0">
                <a:solidFill>
                  <a:srgbClr val="FF0000"/>
                </a:solidFill>
              </a:rPr>
              <a:t>organisatsioonid 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0" y="1803042"/>
            <a:ext cx="12192000" cy="48939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t-EE" dirty="0" smtClean="0">
                <a:solidFill>
                  <a:srgbClr val="FF0000"/>
                </a:solidFill>
              </a:rPr>
              <a:t>SSC eesmärk on </a:t>
            </a:r>
            <a:r>
              <a:rPr lang="en-US" dirty="0" smtClean="0"/>
              <a:t> </a:t>
            </a:r>
            <a:r>
              <a:rPr lang="et-EE" dirty="0" smtClean="0"/>
              <a:t>:</a:t>
            </a:r>
            <a:r>
              <a:rPr lang="en-US" dirty="0" smtClean="0"/>
              <a:t>  </a:t>
            </a:r>
            <a:r>
              <a:rPr lang="et-EE" dirty="0" smtClean="0"/>
              <a:t>vähendada oskuste „lünki“ ja puudust </a:t>
            </a:r>
            <a:endParaRPr lang="en-US" dirty="0"/>
          </a:p>
          <a:p>
            <a:r>
              <a:rPr lang="en-US" dirty="0"/>
              <a:t>   </a:t>
            </a:r>
            <a:r>
              <a:rPr lang="et-EE" dirty="0" smtClean="0"/>
              <a:t>aidata kaasa tootlikkuse tõusule</a:t>
            </a:r>
          </a:p>
          <a:p>
            <a:r>
              <a:rPr lang="en-US" dirty="0" smtClean="0"/>
              <a:t>   </a:t>
            </a:r>
            <a:r>
              <a:rPr lang="et-EE" dirty="0" smtClean="0"/>
              <a:t>arendada sektori tööjõu oskuseid </a:t>
            </a:r>
            <a:endParaRPr lang="en-US" dirty="0"/>
          </a:p>
          <a:p>
            <a:r>
              <a:rPr lang="en-US" dirty="0"/>
              <a:t>   </a:t>
            </a:r>
            <a:r>
              <a:rPr lang="et-EE" dirty="0" smtClean="0"/>
              <a:t>parandada koolituspakkumist </a:t>
            </a:r>
            <a:endParaRPr lang="en-US" dirty="0"/>
          </a:p>
          <a:p>
            <a:pPr marL="0" indent="0">
              <a:buNone/>
            </a:pPr>
            <a:r>
              <a:rPr lang="et-EE" dirty="0" smtClean="0">
                <a:solidFill>
                  <a:srgbClr val="FF0000"/>
                </a:solidFill>
              </a:rPr>
              <a:t>Eesmärkide täitmiseks sektorinõukogud: </a:t>
            </a:r>
          </a:p>
          <a:p>
            <a:r>
              <a:rPr lang="et-EE" dirty="0" smtClean="0"/>
              <a:t>koostavad riiklikke kutsestandardeid,</a:t>
            </a:r>
          </a:p>
          <a:p>
            <a:r>
              <a:rPr lang="et-EE" dirty="0" smtClean="0"/>
              <a:t>koostavad ja kiidavad heaks õpipoisiõppe õppekavu/ettevõtteid , </a:t>
            </a:r>
          </a:p>
          <a:p>
            <a:r>
              <a:rPr lang="et-EE" dirty="0" smtClean="0"/>
              <a:t>vahendavad sektori oskusleppeid (</a:t>
            </a:r>
            <a:r>
              <a:rPr lang="en-US" dirty="0"/>
              <a:t>Sector Skills </a:t>
            </a:r>
            <a:r>
              <a:rPr lang="en-US" dirty="0" smtClean="0"/>
              <a:t>Agreements</a:t>
            </a:r>
            <a:r>
              <a:rPr lang="et-EE" dirty="0" smtClean="0"/>
              <a:t>)</a:t>
            </a:r>
          </a:p>
          <a:p>
            <a:r>
              <a:rPr lang="et-EE" dirty="0" smtClean="0"/>
              <a:t>koostavad sektori </a:t>
            </a:r>
            <a:r>
              <a:rPr lang="et-EE" dirty="0" err="1" smtClean="0"/>
              <a:t>kvaifikatsioonide</a:t>
            </a:r>
            <a:r>
              <a:rPr lang="et-EE" dirty="0" smtClean="0"/>
              <a:t> arengustrateegiaid </a:t>
            </a:r>
          </a:p>
          <a:p>
            <a:endParaRPr lang="et-EE" dirty="0" smtClean="0"/>
          </a:p>
          <a:p>
            <a:r>
              <a:rPr lang="et-EE" dirty="0" smtClean="0"/>
              <a:t>Moodustatud  on 25 sektorinõukogu, mis katab ca 85% UK tööjõust  </a:t>
            </a:r>
          </a:p>
          <a:p>
            <a:r>
              <a:rPr lang="et-EE" dirty="0" err="1" smtClean="0"/>
              <a:t>SSCs</a:t>
            </a:r>
            <a:r>
              <a:rPr lang="et-EE" dirty="0" smtClean="0"/>
              <a:t> ja UKCES töötavad partnerluses, saavutamaks tööandjate suurem panustamine oskustesse</a:t>
            </a:r>
            <a:r>
              <a:rPr lang="et-EE" dirty="0"/>
              <a:t> </a:t>
            </a:r>
            <a:endParaRPr lang="et-EE" dirty="0" smtClean="0"/>
          </a:p>
          <a:p>
            <a:endParaRPr lang="et-EE" dirty="0"/>
          </a:p>
          <a:p>
            <a:r>
              <a:rPr lang="et-EE" b="1" dirty="0" smtClean="0"/>
              <a:t>Sektorinõukogusid litsentseerib ja nende tööd hindab (</a:t>
            </a:r>
            <a:r>
              <a:rPr lang="et-EE" b="1" dirty="0" err="1" smtClean="0"/>
              <a:t>evalveerib</a:t>
            </a:r>
            <a:r>
              <a:rPr lang="et-EE" b="1" dirty="0" smtClean="0"/>
              <a:t>)  valitsus (hariduse ja oskuste riigisekretär) UKCES kaudu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0541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>
                <a:solidFill>
                  <a:srgbClr val="FF0000"/>
                </a:solidFill>
              </a:rPr>
              <a:t>Kuni 2008.a. vastutas  sektorinõukogude </a:t>
            </a:r>
            <a:r>
              <a:rPr lang="et-EE" dirty="0" err="1">
                <a:solidFill>
                  <a:srgbClr val="FF0000"/>
                </a:solidFill>
              </a:rPr>
              <a:t>rahastuse</a:t>
            </a:r>
            <a:r>
              <a:rPr lang="et-EE" dirty="0">
                <a:solidFill>
                  <a:srgbClr val="FF0000"/>
                </a:solidFill>
              </a:rPr>
              <a:t>, toetuse ja tegevuse monitooringu eest  </a:t>
            </a:r>
            <a:r>
              <a:rPr lang="et-EE" dirty="0" err="1">
                <a:solidFill>
                  <a:srgbClr val="FF0000"/>
                </a:solidFill>
              </a:rPr>
              <a:t>Sector</a:t>
            </a:r>
            <a:r>
              <a:rPr lang="et-EE" dirty="0">
                <a:solidFill>
                  <a:srgbClr val="FF0000"/>
                </a:solidFill>
              </a:rPr>
              <a:t> </a:t>
            </a:r>
            <a:r>
              <a:rPr lang="et-EE" dirty="0" err="1">
                <a:solidFill>
                  <a:srgbClr val="FF0000"/>
                </a:solidFill>
              </a:rPr>
              <a:t>Skills</a:t>
            </a:r>
            <a:r>
              <a:rPr lang="et-EE" dirty="0">
                <a:solidFill>
                  <a:srgbClr val="FF0000"/>
                </a:solidFill>
              </a:rPr>
              <a:t> </a:t>
            </a:r>
            <a:r>
              <a:rPr lang="et-EE" dirty="0" err="1">
                <a:solidFill>
                  <a:srgbClr val="FF0000"/>
                </a:solidFill>
              </a:rPr>
              <a:t>Development</a:t>
            </a:r>
            <a:r>
              <a:rPr lang="et-EE" dirty="0">
                <a:solidFill>
                  <a:srgbClr val="FF0000"/>
                </a:solidFill>
              </a:rPr>
              <a:t> </a:t>
            </a:r>
            <a:r>
              <a:rPr lang="et-EE" dirty="0" err="1">
                <a:solidFill>
                  <a:srgbClr val="FF0000"/>
                </a:solidFill>
              </a:rPr>
              <a:t>Agency</a:t>
            </a:r>
            <a:r>
              <a:rPr lang="et-EE" dirty="0">
                <a:solidFill>
                  <a:srgbClr val="FF0000"/>
                </a:solidFill>
              </a:rPr>
              <a:t> (SSDA)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18941" y="1825625"/>
            <a:ext cx="11797048" cy="4884268"/>
          </a:xfrm>
        </p:spPr>
        <p:txBody>
          <a:bodyPr>
            <a:normAutofit/>
          </a:bodyPr>
          <a:lstStyle/>
          <a:p>
            <a:r>
              <a:rPr lang="et-EE" dirty="0" smtClean="0"/>
              <a:t>SSDA vastutas/kureeris  ühtlasi ka </a:t>
            </a:r>
            <a:r>
              <a:rPr lang="en-US" dirty="0" smtClean="0"/>
              <a:t> </a:t>
            </a:r>
            <a:r>
              <a:rPr lang="et-EE" dirty="0" smtClean="0"/>
              <a:t>neid tööstusharusid, mis jäid väljapoole sektorinõukogude tegevusulatust. </a:t>
            </a:r>
          </a:p>
          <a:p>
            <a:r>
              <a:rPr lang="en-US" dirty="0" smtClean="0"/>
              <a:t>April</a:t>
            </a:r>
            <a:r>
              <a:rPr lang="et-EE" dirty="0" smtClean="0"/>
              <a:t>ist </a:t>
            </a:r>
            <a:r>
              <a:rPr lang="en-US" dirty="0" smtClean="0"/>
              <a:t> 2008</a:t>
            </a:r>
            <a:r>
              <a:rPr lang="et-EE" dirty="0" smtClean="0"/>
              <a:t> asendati </a:t>
            </a:r>
            <a:r>
              <a:rPr lang="en-US" dirty="0" smtClean="0"/>
              <a:t> </a:t>
            </a:r>
            <a:r>
              <a:rPr lang="en-US" dirty="0"/>
              <a:t>SSDA </a:t>
            </a:r>
            <a:r>
              <a:rPr lang="en-US" dirty="0" smtClean="0"/>
              <a:t>UKCES</a:t>
            </a:r>
            <a:r>
              <a:rPr lang="et-EE" dirty="0" smtClean="0"/>
              <a:t>ega ja sektorinõukogude liiduga </a:t>
            </a:r>
            <a:r>
              <a:rPr lang="en-US" dirty="0" smtClean="0"/>
              <a:t> </a:t>
            </a:r>
            <a:r>
              <a:rPr lang="et-EE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Alliance </a:t>
            </a:r>
            <a:r>
              <a:rPr lang="en-US" dirty="0">
                <a:solidFill>
                  <a:srgbClr val="FF0000"/>
                </a:solidFill>
              </a:rPr>
              <a:t>of Sector Skills </a:t>
            </a:r>
            <a:r>
              <a:rPr lang="en-US" dirty="0" smtClean="0">
                <a:solidFill>
                  <a:srgbClr val="FF0000"/>
                </a:solidFill>
              </a:rPr>
              <a:t>Councils</a:t>
            </a:r>
            <a:r>
              <a:rPr lang="et-EE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t-EE" dirty="0" smtClean="0"/>
              <a:t> </a:t>
            </a:r>
            <a:r>
              <a:rPr lang="et-EE" dirty="0" smtClean="0">
                <a:solidFill>
                  <a:srgbClr val="FF0000"/>
                </a:solidFill>
              </a:rPr>
              <a:t>Alliansi ülesanded </a:t>
            </a:r>
            <a:r>
              <a:rPr lang="et-EE" dirty="0" smtClean="0"/>
              <a:t>arenevad/laienevad järk-järgult, kuid selle praegune ülesanne on: </a:t>
            </a:r>
            <a:endParaRPr lang="en-US" dirty="0"/>
          </a:p>
          <a:p>
            <a:r>
              <a:rPr lang="en-US" dirty="0"/>
              <a:t>    </a:t>
            </a:r>
            <a:r>
              <a:rPr lang="et-EE" dirty="0" smtClean="0"/>
              <a:t>tutvustada sektorinõukogusid ja nende rolli üldsusele</a:t>
            </a:r>
            <a:endParaRPr lang="en-US" dirty="0"/>
          </a:p>
          <a:p>
            <a:r>
              <a:rPr lang="en-US" dirty="0"/>
              <a:t>    </a:t>
            </a:r>
            <a:r>
              <a:rPr lang="et-EE" dirty="0" smtClean="0"/>
              <a:t>koordineerida poliitilisi seisukohti ja strateegilist tööd oskustega  kogu riigis</a:t>
            </a:r>
          </a:p>
          <a:p>
            <a:r>
              <a:rPr lang="et-EE" dirty="0" smtClean="0"/>
              <a:t> toetada sektorinõukogude tegevust , kindlustamaks et nad töötaksid efektiivselt ettevõtjajuhitud oskuste agenda heaks 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9916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3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solidFill>
                  <a:srgbClr val="FF0000"/>
                </a:solidFill>
              </a:rPr>
              <a:t>Iirimaa</a:t>
            </a:r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25003" y="1249250"/>
            <a:ext cx="11590986" cy="5608749"/>
          </a:xfrm>
        </p:spPr>
        <p:txBody>
          <a:bodyPr>
            <a:normAutofit/>
          </a:bodyPr>
          <a:lstStyle/>
          <a:p>
            <a:r>
              <a:rPr lang="et-EE" dirty="0" smtClean="0"/>
              <a:t>1997</a:t>
            </a:r>
            <a:r>
              <a:rPr lang="et-EE" dirty="0"/>
              <a:t>. a </a:t>
            </a:r>
            <a:r>
              <a:rPr lang="et-EE" dirty="0" smtClean="0"/>
              <a:t>loodi oskuste </a:t>
            </a:r>
            <a:r>
              <a:rPr lang="et-EE" dirty="0"/>
              <a:t>arendamise </a:t>
            </a:r>
            <a:r>
              <a:rPr lang="et-EE" dirty="0" smtClean="0"/>
              <a:t>koordineerimiseks </a:t>
            </a:r>
            <a:r>
              <a:rPr lang="et-EE" i="1" dirty="0" err="1">
                <a:solidFill>
                  <a:srgbClr val="FF0000"/>
                </a:solidFill>
              </a:rPr>
              <a:t>Expert</a:t>
            </a:r>
            <a:r>
              <a:rPr lang="et-EE" i="1" dirty="0">
                <a:solidFill>
                  <a:srgbClr val="FF0000"/>
                </a:solidFill>
              </a:rPr>
              <a:t> </a:t>
            </a:r>
            <a:r>
              <a:rPr lang="et-EE" i="1" dirty="0" err="1">
                <a:solidFill>
                  <a:srgbClr val="FF0000"/>
                </a:solidFill>
              </a:rPr>
              <a:t>Group</a:t>
            </a:r>
            <a:r>
              <a:rPr lang="et-EE" dirty="0">
                <a:solidFill>
                  <a:srgbClr val="FF0000"/>
                </a:solidFill>
              </a:rPr>
              <a:t> on </a:t>
            </a:r>
            <a:r>
              <a:rPr lang="et-EE" i="1" dirty="0" err="1">
                <a:solidFill>
                  <a:srgbClr val="FF0000"/>
                </a:solidFill>
              </a:rPr>
              <a:t>Future</a:t>
            </a:r>
            <a:r>
              <a:rPr lang="et-EE" i="1" dirty="0">
                <a:solidFill>
                  <a:srgbClr val="FF0000"/>
                </a:solidFill>
              </a:rPr>
              <a:t> </a:t>
            </a:r>
            <a:r>
              <a:rPr lang="et-EE" i="1" dirty="0" err="1">
                <a:solidFill>
                  <a:srgbClr val="FF0000"/>
                </a:solidFill>
              </a:rPr>
              <a:t>Skills</a:t>
            </a:r>
            <a:r>
              <a:rPr lang="et-EE" i="1" dirty="0">
                <a:solidFill>
                  <a:srgbClr val="FF0000"/>
                </a:solidFill>
              </a:rPr>
              <a:t> </a:t>
            </a:r>
            <a:r>
              <a:rPr lang="et-EE" i="1" dirty="0" err="1">
                <a:solidFill>
                  <a:srgbClr val="FF0000"/>
                </a:solidFill>
              </a:rPr>
              <a:t>Needs</a:t>
            </a:r>
            <a:r>
              <a:rPr lang="et-EE" i="1" dirty="0"/>
              <a:t> </a:t>
            </a:r>
            <a:r>
              <a:rPr lang="et-EE" dirty="0"/>
              <a:t>(edaspidi </a:t>
            </a:r>
            <a:r>
              <a:rPr lang="et-EE" i="1" dirty="0"/>
              <a:t>juhtrühm</a:t>
            </a:r>
            <a:r>
              <a:rPr lang="et-EE" dirty="0"/>
              <a:t>), mis nõustab valitsust tööjõu oskuste vajaduse osas ning muudel tööturgu puudutavatel teemadel. </a:t>
            </a:r>
            <a:endParaRPr lang="et-EE" dirty="0" smtClean="0"/>
          </a:p>
          <a:p>
            <a:r>
              <a:rPr lang="et-EE" dirty="0" smtClean="0"/>
              <a:t>24-liikmeline juhtrühm </a:t>
            </a:r>
            <a:r>
              <a:rPr lang="et-EE" dirty="0"/>
              <a:t>koosneb tööandjate, töövõtjate ja haridussüsteemi esindajatest ning annab aru nii majandus- ja innovatsiooniministrile kui ka haridusministrile. </a:t>
            </a:r>
            <a:endParaRPr lang="et-EE" dirty="0" smtClean="0"/>
          </a:p>
          <a:p>
            <a:r>
              <a:rPr lang="et-EE" dirty="0" smtClean="0"/>
              <a:t>Mõlema </a:t>
            </a:r>
            <a:r>
              <a:rPr lang="et-EE" dirty="0"/>
              <a:t>ministri kokkulepe on </a:t>
            </a:r>
            <a:r>
              <a:rPr lang="et-EE" dirty="0" smtClean="0"/>
              <a:t>ekspertrühma </a:t>
            </a:r>
            <a:r>
              <a:rPr lang="et-EE" dirty="0"/>
              <a:t>tegevusmandaadiks. </a:t>
            </a:r>
            <a:endParaRPr lang="et-EE" dirty="0" smtClean="0"/>
          </a:p>
          <a:p>
            <a:r>
              <a:rPr lang="et-EE" dirty="0" smtClean="0"/>
              <a:t>Uurimistöö</a:t>
            </a:r>
            <a:r>
              <a:rPr lang="et-EE" dirty="0"/>
              <a:t>, analüüsi ja tehnilise toe kindlustavad </a:t>
            </a:r>
            <a:r>
              <a:rPr lang="et-EE" dirty="0" err="1" smtClean="0">
                <a:hlinkClick r:id="rId2" tooltip="http://www.forfas.ie/"/>
              </a:rPr>
              <a:t>Forfás</a:t>
            </a:r>
            <a:r>
              <a:rPr lang="et-EE" dirty="0" smtClean="0"/>
              <a:t> </a:t>
            </a:r>
            <a:r>
              <a:rPr lang="et-EE" dirty="0"/>
              <a:t>(</a:t>
            </a:r>
            <a:r>
              <a:rPr lang="et-EE" i="1" dirty="0" err="1"/>
              <a:t>Ireland’s</a:t>
            </a:r>
            <a:r>
              <a:rPr lang="et-EE" i="1" dirty="0"/>
              <a:t> </a:t>
            </a:r>
            <a:r>
              <a:rPr lang="et-EE" i="1" dirty="0" err="1"/>
              <a:t>policy</a:t>
            </a:r>
            <a:r>
              <a:rPr lang="et-EE" i="1" dirty="0"/>
              <a:t> </a:t>
            </a:r>
            <a:r>
              <a:rPr lang="et-EE" i="1" dirty="0" err="1"/>
              <a:t>advisory</a:t>
            </a:r>
            <a:r>
              <a:rPr lang="et-EE" i="1" dirty="0"/>
              <a:t> </a:t>
            </a:r>
            <a:r>
              <a:rPr lang="et-EE" i="1" dirty="0" err="1"/>
              <a:t>board</a:t>
            </a:r>
            <a:r>
              <a:rPr lang="et-EE" i="1" dirty="0"/>
              <a:t> </a:t>
            </a:r>
            <a:r>
              <a:rPr lang="et-EE" i="1" dirty="0" err="1"/>
              <a:t>for</a:t>
            </a:r>
            <a:r>
              <a:rPr lang="et-EE" i="1" dirty="0"/>
              <a:t> </a:t>
            </a:r>
            <a:r>
              <a:rPr lang="et-EE" i="1" dirty="0" err="1"/>
              <a:t>enterprise</a:t>
            </a:r>
            <a:r>
              <a:rPr lang="et-EE" i="1" dirty="0"/>
              <a:t>, </a:t>
            </a:r>
            <a:r>
              <a:rPr lang="et-EE" i="1" dirty="0" err="1"/>
              <a:t>trade</a:t>
            </a:r>
            <a:r>
              <a:rPr lang="et-EE" i="1" dirty="0"/>
              <a:t>, </a:t>
            </a:r>
            <a:r>
              <a:rPr lang="et-EE" i="1" dirty="0" err="1"/>
              <a:t>science</a:t>
            </a:r>
            <a:r>
              <a:rPr lang="et-EE" i="1" dirty="0"/>
              <a:t>, </a:t>
            </a:r>
            <a:r>
              <a:rPr lang="et-EE" i="1" dirty="0" err="1"/>
              <a:t>technology</a:t>
            </a:r>
            <a:r>
              <a:rPr lang="et-EE" i="1" dirty="0"/>
              <a:t> and </a:t>
            </a:r>
            <a:r>
              <a:rPr lang="et-EE" i="1" dirty="0" err="1"/>
              <a:t>innovation</a:t>
            </a:r>
            <a:r>
              <a:rPr lang="et-EE" dirty="0"/>
              <a:t>) ja </a:t>
            </a:r>
            <a:r>
              <a:rPr lang="et-EE" dirty="0">
                <a:solidFill>
                  <a:schemeClr val="accent1">
                    <a:lumMod val="75000"/>
                  </a:schemeClr>
                </a:solidFill>
              </a:rPr>
              <a:t>SOLAS </a:t>
            </a:r>
            <a:r>
              <a:rPr lang="et-EE" dirty="0"/>
              <a:t>(</a:t>
            </a:r>
            <a:r>
              <a:rPr lang="et-EE" i="1" dirty="0" err="1"/>
              <a:t>Further</a:t>
            </a:r>
            <a:r>
              <a:rPr lang="et-EE" i="1" dirty="0"/>
              <a:t> </a:t>
            </a:r>
            <a:r>
              <a:rPr lang="et-EE" i="1" dirty="0" err="1"/>
              <a:t>Education</a:t>
            </a:r>
            <a:r>
              <a:rPr lang="et-EE" i="1" dirty="0"/>
              <a:t> and </a:t>
            </a:r>
            <a:r>
              <a:rPr lang="et-EE" i="1" dirty="0" err="1"/>
              <a:t>Training</a:t>
            </a:r>
            <a:r>
              <a:rPr lang="et-EE" i="1" dirty="0"/>
              <a:t> </a:t>
            </a:r>
            <a:r>
              <a:rPr lang="et-EE" i="1" dirty="0" err="1"/>
              <a:t>Authority</a:t>
            </a:r>
            <a:r>
              <a:rPr lang="et-EE" dirty="0"/>
              <a:t>). SOLAS on Iirimaal vastutav kutseõppe ja täiskasvanuhariduse programmide rahastamise, planeerimise ja koordineerimise eest ning korraldab ka riikliku oskuste andmebaasi tööd</a:t>
            </a:r>
            <a:r>
              <a:rPr lang="et-EE" dirty="0" smtClean="0"/>
              <a:t>.</a:t>
            </a:r>
          </a:p>
          <a:p>
            <a:r>
              <a:rPr lang="et-EE" dirty="0" smtClean="0"/>
              <a:t>Juhtrühma </a:t>
            </a:r>
            <a:r>
              <a:rPr lang="et-EE" dirty="0"/>
              <a:t>tööd juhib </a:t>
            </a:r>
            <a:r>
              <a:rPr lang="et-EE" dirty="0" err="1"/>
              <a:t>Forfáses</a:t>
            </a:r>
            <a:r>
              <a:rPr lang="et-EE" dirty="0"/>
              <a:t> asuv sekretariaat ning nende eelarve tuleb riiklikust koolitusfondist.</a:t>
            </a:r>
          </a:p>
          <a:p>
            <a:r>
              <a:rPr lang="et-EE" u="sng" dirty="0">
                <a:hlinkClick r:id="rId3"/>
              </a:rPr>
              <a:t>http://www.skillsireland.ie/</a:t>
            </a:r>
            <a:r>
              <a:rPr lang="et-EE" u="sng" dirty="0"/>
              <a:t>   </a:t>
            </a: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2136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solidFill>
                  <a:srgbClr val="FF0000"/>
                </a:solidFill>
              </a:rPr>
              <a:t>Tulevikuoskuste ekspertrühm nõustab valitsust oskuste teemadel </a:t>
            </a:r>
            <a:endParaRPr lang="et-EE" dirty="0">
              <a:solidFill>
                <a:srgbClr val="FF0000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t-EE" dirty="0" smtClean="0"/>
              <a:t>Oskuste prognoos </a:t>
            </a:r>
          </a:p>
          <a:p>
            <a:r>
              <a:rPr lang="et-EE" dirty="0" smtClean="0"/>
              <a:t>Hariduse ja koolituse kaudu oskuste saavutamise teemaline strateegiline nõustamine </a:t>
            </a:r>
          </a:p>
          <a:p>
            <a:r>
              <a:rPr lang="et-EE" dirty="0" smtClean="0"/>
              <a:t>Oskustööjõu vajaduse ja pakkumise andmete kogumine ja analüüs </a:t>
            </a:r>
          </a:p>
          <a:p>
            <a:r>
              <a:rPr lang="et-EE" dirty="0" smtClean="0"/>
              <a:t>Oksuste arendamise mõjutamine ja teavitamine ühiskonnas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969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graphicFrame>
        <p:nvGraphicFramePr>
          <p:cNvPr id="5" name="Sisu kohatäid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300428"/>
              </p:ext>
            </p:extLst>
          </p:nvPr>
        </p:nvGraphicFramePr>
        <p:xfrm>
          <a:off x="1" y="103030"/>
          <a:ext cx="12192000" cy="8576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1078634">
                <a:tc>
                  <a:txBody>
                    <a:bodyPr/>
                    <a:lstStyle/>
                    <a:p>
                      <a:pPr algn="ctr"/>
                      <a:r>
                        <a:rPr lang="et-EE" sz="4400" dirty="0" smtClean="0"/>
                        <a:t>Meetod </a:t>
                      </a:r>
                      <a:endParaRPr lang="et-EE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4400" dirty="0" smtClean="0"/>
                        <a:t>Eelised</a:t>
                      </a:r>
                      <a:endParaRPr lang="et-EE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4400" dirty="0" smtClean="0"/>
                        <a:t>Puudused </a:t>
                      </a:r>
                      <a:endParaRPr lang="et-EE" sz="4400" dirty="0"/>
                    </a:p>
                  </a:txBody>
                  <a:tcPr/>
                </a:tc>
              </a:tr>
              <a:tr h="1656452">
                <a:tc>
                  <a:txBody>
                    <a:bodyPr/>
                    <a:lstStyle/>
                    <a:p>
                      <a:r>
                        <a:rPr lang="et-EE" sz="2000" dirty="0" err="1" smtClean="0">
                          <a:solidFill>
                            <a:srgbClr val="FF0000"/>
                          </a:solidFill>
                        </a:rPr>
                        <a:t>Formaaalsed</a:t>
                      </a:r>
                      <a:r>
                        <a:rPr lang="et-EE" sz="200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t-EE" sz="2000" dirty="0" err="1" smtClean="0">
                          <a:solidFill>
                            <a:srgbClr val="FF0000"/>
                          </a:solidFill>
                        </a:rPr>
                        <a:t>üleriiklikud</a:t>
                      </a:r>
                      <a:r>
                        <a:rPr lang="et-EE" sz="2000" baseline="0" dirty="0" smtClean="0">
                          <a:solidFill>
                            <a:srgbClr val="FF0000"/>
                          </a:solidFill>
                        </a:rPr>
                        <a:t> kvantitatiivsetel meetoditel põhinevad projektsioonid </a:t>
                      </a:r>
                      <a:r>
                        <a:rPr lang="et-EE" sz="2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t-EE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t-EE" sz="2000" dirty="0" smtClean="0"/>
                        <a:t>Kõikehõlmav (tavaliselt katab kõiki sektoreid)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t-EE" sz="2000" dirty="0" smtClean="0"/>
                        <a:t>Terviklik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t-EE" sz="2000" dirty="0" smtClean="0"/>
                        <a:t>Läbipaistev ja selge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t-EE" sz="2000" dirty="0" smtClean="0"/>
                        <a:t>Kvantitatiivne </a:t>
                      </a:r>
                      <a:endParaRPr lang="et-E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t-EE" sz="2000" dirty="0" smtClean="0"/>
                        <a:t>Andmemahukas</a:t>
                      </a:r>
                      <a:r>
                        <a:rPr lang="en-US" sz="2000" dirty="0" smtClean="0"/>
                        <a:t>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t-EE" sz="2000" dirty="0" smtClean="0"/>
                        <a:t>Kulukas</a:t>
                      </a:r>
                      <a:r>
                        <a:rPr lang="en-US" sz="2000" dirty="0" smtClean="0"/>
                        <a:t>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t-EE" sz="2000" dirty="0" smtClean="0"/>
                        <a:t>Kõik pole</a:t>
                      </a:r>
                      <a:r>
                        <a:rPr lang="et-EE" sz="2000" baseline="0" dirty="0" smtClean="0"/>
                        <a:t> arvuliselt väljendatav</a:t>
                      </a:r>
                      <a:r>
                        <a:rPr lang="en-US" sz="2000" dirty="0" smtClean="0"/>
                        <a:t>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t-EE" sz="2000" dirty="0" smtClean="0"/>
                        <a:t>Võib anda pettekujutuse oma täpsuse/kindluse osas </a:t>
                      </a:r>
                    </a:p>
                  </a:txBody>
                  <a:tcPr/>
                </a:tc>
              </a:tr>
              <a:tr h="1180092">
                <a:tc>
                  <a:txBody>
                    <a:bodyPr/>
                    <a:lstStyle/>
                    <a:p>
                      <a:r>
                        <a:rPr lang="et-EE" sz="2000" dirty="0" smtClean="0"/>
                        <a:t>Tööandjate uuringud jms,  mis küsitlevad inimesi oskuste vajaduste, puuduste kohta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t-EE" sz="2000" dirty="0" smtClean="0"/>
                        <a:t>Otsene „kasutajate“ kaasatus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t-EE" sz="2000" dirty="0" smtClean="0"/>
                        <a:t>Kerge</a:t>
                      </a:r>
                      <a:r>
                        <a:rPr lang="et-EE" sz="2000" baseline="0" dirty="0" smtClean="0"/>
                        <a:t> korraldada ja läbi viia </a:t>
                      </a:r>
                    </a:p>
                    <a:p>
                      <a:r>
                        <a:rPr lang="et-EE" sz="2000" dirty="0" smtClean="0"/>
                        <a:t> </a:t>
                      </a:r>
                      <a:endParaRPr lang="et-E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 smtClean="0"/>
                        <a:t>Võib</a:t>
                      </a:r>
                      <a:r>
                        <a:rPr lang="en-US" sz="2000" dirty="0" smtClean="0"/>
                        <a:t> olla </a:t>
                      </a:r>
                      <a:r>
                        <a:rPr lang="en-US" sz="2000" dirty="0" err="1" smtClean="0"/>
                        <a:t>väga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subjektiivne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ja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ebajärjekindel</a:t>
                      </a:r>
                      <a:r>
                        <a:rPr lang="en-US" sz="2000" dirty="0" smtClean="0"/>
                        <a:t>/</a:t>
                      </a:r>
                      <a:r>
                        <a:rPr lang="en-US" sz="2000" dirty="0" err="1" smtClean="0"/>
                        <a:t>võrreldamatu</a:t>
                      </a:r>
                      <a:r>
                        <a:rPr lang="en-US" sz="2000" dirty="0" smtClean="0"/>
                        <a:t>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 smtClean="0"/>
                        <a:t>Liiga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suur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fookus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marginaalsetele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juhtudele</a:t>
                      </a:r>
                      <a:r>
                        <a:rPr lang="en-US" sz="2000" dirty="0" smtClean="0"/>
                        <a:t>,</a:t>
                      </a:r>
                      <a:r>
                        <a:rPr lang="et-EE" sz="2000" baseline="0" dirty="0" smtClean="0"/>
                        <a:t> </a:t>
                      </a:r>
                      <a:r>
                        <a:rPr lang="en-US" sz="2000" dirty="0" err="1" smtClean="0"/>
                        <a:t>hetkevajadustele</a:t>
                      </a:r>
                      <a:r>
                        <a:rPr lang="en-US" sz="2000" dirty="0" smtClean="0"/>
                        <a:t> </a:t>
                      </a:r>
                    </a:p>
                  </a:txBody>
                  <a:tcPr/>
                </a:tc>
              </a:tr>
              <a:tr h="1432260">
                <a:tc>
                  <a:txBody>
                    <a:bodyPr/>
                    <a:lstStyle/>
                    <a:p>
                      <a:r>
                        <a:rPr lang="et-EE" sz="2000" dirty="0" smtClean="0">
                          <a:solidFill>
                            <a:srgbClr val="FF0000"/>
                          </a:solidFill>
                        </a:rPr>
                        <a:t>Fookusrühmad/ümarlauad </a:t>
                      </a:r>
                    </a:p>
                    <a:p>
                      <a:r>
                        <a:rPr lang="et-EE" sz="2000" dirty="0" smtClean="0"/>
                        <a:t>Delfi-tüüpi meetodid </a:t>
                      </a:r>
                    </a:p>
                    <a:p>
                      <a:r>
                        <a:rPr lang="et-EE" sz="2000" dirty="0" smtClean="0"/>
                        <a:t>Arengustsenaariumite väljatöötamine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 smtClean="0"/>
                        <a:t>Holisti</a:t>
                      </a:r>
                      <a:r>
                        <a:rPr lang="et-EE" sz="2000" dirty="0" err="1" smtClean="0"/>
                        <a:t>lised</a:t>
                      </a:r>
                      <a:r>
                        <a:rPr lang="et-EE" sz="2000" baseline="0" dirty="0" smtClean="0"/>
                        <a:t> </a:t>
                      </a:r>
                      <a:r>
                        <a:rPr lang="en-US" sz="2000" dirty="0" smtClean="0"/>
                        <a:t> (</a:t>
                      </a:r>
                      <a:r>
                        <a:rPr lang="et-EE" sz="2000" dirty="0" smtClean="0"/>
                        <a:t>arvestavad ka muid faktoreid peale </a:t>
                      </a:r>
                      <a:r>
                        <a:rPr lang="et-EE" sz="2000" dirty="0" err="1" smtClean="0"/>
                        <a:t>puhtmajanduslike</a:t>
                      </a:r>
                      <a:r>
                        <a:rPr lang="et-EE" sz="2000" dirty="0" smtClean="0"/>
                        <a:t>) Otsene „klientide“ kaasamine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t-EE" sz="2000" dirty="0" smtClean="0"/>
                        <a:t>Võib olla mittesüsteemne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t-EE" sz="2000" dirty="0" smtClean="0"/>
                        <a:t>Võib olla ebajärjekindel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t-EE" sz="2000" dirty="0" smtClean="0"/>
                        <a:t>Võib olla subjektiivne </a:t>
                      </a:r>
                    </a:p>
                  </a:txBody>
                  <a:tcPr/>
                </a:tc>
              </a:tr>
              <a:tr h="1432260">
                <a:tc>
                  <a:txBody>
                    <a:bodyPr/>
                    <a:lstStyle/>
                    <a:p>
                      <a:r>
                        <a:rPr lang="et-EE" sz="2000" dirty="0" smtClean="0"/>
                        <a:t>Sektoraalsed/valdkondlikud/piirkondlikud</a:t>
                      </a:r>
                      <a:r>
                        <a:rPr lang="et-EE" sz="2000" baseline="0" dirty="0" smtClean="0"/>
                        <a:t> uuringud ja/või vaatlused , mis kasutavad nii kvantitatiivseid kui kvalitatiivseid meetodeid/tõendeid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t-EE" sz="2000" dirty="0" err="1" smtClean="0"/>
                        <a:t>Holistilised</a:t>
                      </a:r>
                      <a:r>
                        <a:rPr lang="et-EE" sz="2000" dirty="0" smtClean="0"/>
                        <a:t> sektori/valdkonna suhtes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t-EE" sz="2000" dirty="0" smtClean="0"/>
                        <a:t>Osalised</a:t>
                      </a:r>
                      <a:r>
                        <a:rPr lang="en-US" sz="2000" dirty="0" smtClean="0"/>
                        <a:t> (</a:t>
                      </a:r>
                      <a:r>
                        <a:rPr lang="et-EE" sz="2000" dirty="0" smtClean="0"/>
                        <a:t>eiravad teisi sektoreid )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t-EE" sz="2000" dirty="0" smtClean="0"/>
                        <a:t>Tugev sektori vm spetsiifilisus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t-EE" sz="2000" dirty="0" smtClean="0"/>
                        <a:t>Võib tuua kaasa </a:t>
                      </a:r>
                      <a:r>
                        <a:rPr lang="et-EE" sz="2000" dirty="0" err="1" smtClean="0"/>
                        <a:t>sektoritevahelise</a:t>
                      </a:r>
                      <a:r>
                        <a:rPr lang="et-EE" sz="2000" dirty="0" smtClean="0"/>
                        <a:t> ebajärjekindluse/võrreldamatuse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51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Tulevikuoskuste ekspertrühm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Rühmal on 24 liiget , juhib valitud esimees</a:t>
            </a:r>
          </a:p>
          <a:p>
            <a:endParaRPr lang="et-EE" dirty="0"/>
          </a:p>
          <a:p>
            <a:r>
              <a:rPr lang="et-EE" dirty="0" smtClean="0"/>
              <a:t>Liikmed on ettevõtete, töötajate, ministeeriumite ja agentuuride esindajad</a:t>
            </a:r>
          </a:p>
          <a:p>
            <a:r>
              <a:rPr lang="et-EE" dirty="0" smtClean="0"/>
              <a:t>Ekspertrühma tööd toetab sekretariaat </a:t>
            </a:r>
            <a:r>
              <a:rPr lang="et-EE" dirty="0" err="1" smtClean="0"/>
              <a:t>Forfases</a:t>
            </a:r>
            <a:endParaRPr lang="et-EE" dirty="0" smtClean="0"/>
          </a:p>
          <a:p>
            <a:endParaRPr lang="en-US" dirty="0"/>
          </a:p>
          <a:p>
            <a:r>
              <a:rPr lang="et-EE" dirty="0" smtClean="0"/>
              <a:t>Rühm võib moodustada ja oma ülesandeid delegeerida alatöörühmadele, mis ei pea koosnema ekspertrühma liikmetest. </a:t>
            </a:r>
            <a:endParaRPr lang="en-US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6321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Lisalugemist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838200" y="1288474"/>
            <a:ext cx="10515600" cy="4888490"/>
          </a:xfrm>
        </p:spPr>
        <p:txBody>
          <a:bodyPr/>
          <a:lstStyle/>
          <a:p>
            <a:r>
              <a:rPr lang="en-US" dirty="0" smtClean="0"/>
              <a:t>Better Skills Better Jobs Better Lives A </a:t>
            </a:r>
            <a:r>
              <a:rPr lang="en-US" dirty="0" err="1" smtClean="0"/>
              <a:t>str</a:t>
            </a:r>
            <a:r>
              <a:rPr lang="et-EE" dirty="0" smtClean="0"/>
              <a:t>a</a:t>
            </a:r>
            <a:r>
              <a:rPr lang="en-US" dirty="0" err="1" smtClean="0"/>
              <a:t>tegic</a:t>
            </a:r>
            <a:r>
              <a:rPr lang="en-US" dirty="0" smtClean="0"/>
              <a:t> </a:t>
            </a:r>
            <a:r>
              <a:rPr lang="et-EE" dirty="0" err="1"/>
              <a:t>a</a:t>
            </a:r>
            <a:r>
              <a:rPr lang="en-US" dirty="0" err="1" smtClean="0"/>
              <a:t>ppro</a:t>
            </a:r>
            <a:r>
              <a:rPr lang="et-EE" dirty="0" smtClean="0"/>
              <a:t>a</a:t>
            </a:r>
            <a:r>
              <a:rPr lang="en-US" dirty="0" err="1" smtClean="0"/>
              <a:t>ch</a:t>
            </a:r>
            <a:r>
              <a:rPr lang="en-US" dirty="0" smtClean="0"/>
              <a:t> to skills policies</a:t>
            </a:r>
            <a:r>
              <a:rPr lang="et-EE" dirty="0" smtClean="0"/>
              <a:t> </a:t>
            </a:r>
            <a:r>
              <a:rPr lang="et-EE" dirty="0" smtClean="0">
                <a:hlinkClick r:id="rId2"/>
              </a:rPr>
              <a:t>https://skills.oecd.org/documents/oecdskillsstrategy.html</a:t>
            </a:r>
            <a:endParaRPr lang="et-EE" dirty="0" smtClean="0"/>
          </a:p>
          <a:p>
            <a:r>
              <a:rPr lang="en-US" dirty="0" smtClean="0"/>
              <a:t>Sector Councils on Employment and Skills at EU level </a:t>
            </a:r>
            <a:endParaRPr lang="et-EE" dirty="0" smtClean="0"/>
          </a:p>
          <a:p>
            <a:pPr marL="0" indent="0">
              <a:buNone/>
            </a:pPr>
            <a:r>
              <a:rPr lang="et-EE" dirty="0" smtClean="0">
                <a:hlinkClick r:id="rId3"/>
              </a:rPr>
              <a:t>http://ec.europa.eu/social/main.jsp?catId=782&amp;langId=et&amp;newsId=743&amp;furtherNews=yes</a:t>
            </a:r>
            <a:endParaRPr lang="et-EE" dirty="0" smtClean="0"/>
          </a:p>
          <a:p>
            <a:pPr marL="0" indent="0">
              <a:buNone/>
            </a:pPr>
            <a:r>
              <a:rPr lang="en-US" dirty="0" smtClean="0"/>
              <a:t>Anticipating changing skill needs: A Master Class</a:t>
            </a:r>
            <a:r>
              <a:rPr lang="et-EE" dirty="0" smtClean="0"/>
              <a:t> </a:t>
            </a:r>
            <a:r>
              <a:rPr lang="et-EE" sz="1600" dirty="0" smtClean="0">
                <a:hlinkClick r:id="rId4"/>
              </a:rPr>
              <a:t>http://www.google.ee/url?sa=t&amp;rct=j&amp;q=&amp;esrc=s&amp;source=web&amp;cd=1&amp;ved=0CCsQFjAA&amp;url=http%3A%2F%2Fwww.newskillsnetwork.eu%2Fdoc%2F868%3Fdownload%3Dfalse&amp;ei=xYcgU-L1FIiN7QbKsoHYAg&amp;usg=AFQjCNHmYRL0lVs0xwb2vUueE0YpPH1S4g&amp;bvm=bv.62788935,d.ZGU</a:t>
            </a:r>
            <a:endParaRPr lang="et-EE" sz="1600" dirty="0" smtClean="0"/>
          </a:p>
          <a:p>
            <a:pPr marL="0" indent="0">
              <a:buNone/>
            </a:pPr>
            <a:r>
              <a:rPr lang="en-US" dirty="0" smtClean="0"/>
              <a:t>Forecasting Demand for </a:t>
            </a:r>
            <a:r>
              <a:rPr lang="en-US" dirty="0" err="1" smtClean="0"/>
              <a:t>Labour</a:t>
            </a:r>
            <a:r>
              <a:rPr lang="en-US" dirty="0" smtClean="0"/>
              <a:t> and Skills with an</a:t>
            </a:r>
            <a:r>
              <a:rPr lang="et-EE" dirty="0" smtClean="0"/>
              <a:t> </a:t>
            </a:r>
            <a:r>
              <a:rPr lang="en-US" dirty="0" smtClean="0"/>
              <a:t>AGE-model in Finland </a:t>
            </a:r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8326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r>
              <a:rPr lang="et-EE" sz="4400" dirty="0" smtClean="0">
                <a:solidFill>
                  <a:srgbClr val="FF0000"/>
                </a:solidFill>
              </a:rPr>
              <a:t>Aitäh ja indu aruteludeks! </a:t>
            </a:r>
            <a:endParaRPr lang="et-EE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60607" y="257577"/>
            <a:ext cx="11372047" cy="1365161"/>
          </a:xfrm>
        </p:spPr>
        <p:txBody>
          <a:bodyPr>
            <a:normAutofit fontScale="90000"/>
          </a:bodyPr>
          <a:lstStyle/>
          <a:p>
            <a:r>
              <a:rPr lang="et-EE" b="1" dirty="0" smtClean="0">
                <a:solidFill>
                  <a:srgbClr val="FF0000"/>
                </a:solidFill>
              </a:rPr>
              <a:t>Kokkuvõtteks</a:t>
            </a:r>
            <a:r>
              <a:rPr lang="et-EE" b="1" dirty="0">
                <a:solidFill>
                  <a:srgbClr val="FF0000"/>
                </a:solidFill>
              </a:rPr>
              <a:t>: </a:t>
            </a:r>
            <a:r>
              <a:rPr lang="et-EE" b="1" dirty="0" smtClean="0">
                <a:solidFill>
                  <a:srgbClr val="FF0000"/>
                </a:solidFill>
              </a:rPr>
              <a:t>prognoosida </a:t>
            </a:r>
            <a:r>
              <a:rPr lang="et-EE" b="1" dirty="0">
                <a:solidFill>
                  <a:srgbClr val="FF0000"/>
                </a:solidFill>
              </a:rPr>
              <a:t>saab erineval moel, igal viisil oma tugevused-nõrkused </a:t>
            </a:r>
            <a:br>
              <a:rPr lang="et-EE" b="1" dirty="0">
                <a:solidFill>
                  <a:srgbClr val="FF0000"/>
                </a:solidFill>
              </a:rPr>
            </a:br>
            <a:endParaRPr lang="et-EE" b="1" dirty="0">
              <a:solidFill>
                <a:srgbClr val="FF0000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60607" y="1481070"/>
            <a:ext cx="11487955" cy="5241702"/>
          </a:xfrm>
        </p:spPr>
        <p:txBody>
          <a:bodyPr>
            <a:normAutofit lnSpcReduction="10000"/>
          </a:bodyPr>
          <a:lstStyle/>
          <a:p>
            <a:r>
              <a:rPr lang="et-EE" sz="3200" dirty="0" smtClean="0"/>
              <a:t>Iga  meetodiga saab erinevad tulemused  - ükski pole ammendav </a:t>
            </a:r>
          </a:p>
          <a:p>
            <a:r>
              <a:rPr lang="et-EE" sz="3200" dirty="0" smtClean="0"/>
              <a:t>Tulemused vajavad väga hoolikat tõlgendamist </a:t>
            </a:r>
          </a:p>
          <a:p>
            <a:r>
              <a:rPr lang="et-EE" sz="3200" dirty="0" smtClean="0"/>
              <a:t>Tulemusi tuleb tutvustada ühiskonnas laialdaselt, mitte ainult poliitikutele  </a:t>
            </a:r>
          </a:p>
          <a:p>
            <a:r>
              <a:rPr lang="et-EE" sz="3200" dirty="0" smtClean="0"/>
              <a:t>Erinevad kasutajad saavad prognoosidest erinevat kasu, sh ka sisend poliitikutele strateegilisteks otsusteks </a:t>
            </a:r>
          </a:p>
          <a:p>
            <a:r>
              <a:rPr lang="et-EE" sz="3200" dirty="0" smtClean="0"/>
              <a:t>Meetodite paljususe juures on regulaarne, süsteemne, </a:t>
            </a:r>
            <a:r>
              <a:rPr lang="et-EE" sz="3200" dirty="0" smtClean="0">
                <a:solidFill>
                  <a:srgbClr val="00B0F0"/>
                </a:solidFill>
              </a:rPr>
              <a:t>kvantitatiivsetel andmete analüüsil  põhinev prognoos võtmeelement 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196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8200" y="128789"/>
            <a:ext cx="10515600" cy="1584101"/>
          </a:xfrm>
        </p:spPr>
        <p:txBody>
          <a:bodyPr>
            <a:normAutofit fontScale="90000"/>
          </a:bodyPr>
          <a:lstStyle/>
          <a:p>
            <a:r>
              <a:rPr lang="et-EE" b="1" dirty="0" smtClean="0"/>
              <a:t>Riigiti: </a:t>
            </a:r>
            <a:r>
              <a:rPr lang="et-EE" b="1" dirty="0" smtClean="0">
                <a:solidFill>
                  <a:srgbClr val="00B0F0"/>
                </a:solidFill>
              </a:rPr>
              <a:t>regulaarseid tööjõu vajaduse </a:t>
            </a:r>
            <a:r>
              <a:rPr lang="et-EE" b="1" dirty="0">
                <a:solidFill>
                  <a:srgbClr val="00B0F0"/>
                </a:solidFill>
              </a:rPr>
              <a:t>prognoose koostatakse paljudes riikides. </a:t>
            </a:r>
            <a:br>
              <a:rPr lang="et-EE" b="1" dirty="0">
                <a:solidFill>
                  <a:srgbClr val="00B0F0"/>
                </a:solidFill>
              </a:rPr>
            </a:br>
            <a:r>
              <a:rPr lang="et-EE" dirty="0"/>
              <a:t> 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18941" y="1416676"/>
            <a:ext cx="11784169" cy="5441324"/>
          </a:xfrm>
        </p:spPr>
        <p:txBody>
          <a:bodyPr>
            <a:normAutofit/>
          </a:bodyPr>
          <a:lstStyle/>
          <a:p>
            <a:r>
              <a:rPr lang="et-EE" b="1" dirty="0" smtClean="0"/>
              <a:t>Pikaajalisi riiklikke prognoose </a:t>
            </a:r>
            <a:r>
              <a:rPr lang="et-EE" dirty="0" smtClean="0"/>
              <a:t>koostavad nt Prantsusmaa, Saksamaa, </a:t>
            </a:r>
            <a:r>
              <a:rPr lang="et-EE" b="1" dirty="0" smtClean="0">
                <a:solidFill>
                  <a:srgbClr val="FF0000"/>
                </a:solidFill>
              </a:rPr>
              <a:t>UK</a:t>
            </a:r>
            <a:r>
              <a:rPr lang="et-EE" dirty="0" smtClean="0"/>
              <a:t>, Norra, Malta, Küpros </a:t>
            </a:r>
          </a:p>
          <a:p>
            <a:r>
              <a:rPr lang="et-EE" b="1" dirty="0" smtClean="0"/>
              <a:t>Lühiajalisi prognoose regionaalsel või kohalikul tasandil </a:t>
            </a:r>
            <a:r>
              <a:rPr lang="et-EE" dirty="0" smtClean="0"/>
              <a:t>koostatakse tavaliselt tööhõiveametite kaudu nt Austrias, Poolas, Sloveenias, Lätis </a:t>
            </a:r>
          </a:p>
          <a:p>
            <a:r>
              <a:rPr lang="et-EE" dirty="0" smtClean="0"/>
              <a:t>Paljud riigid viivad läbi  </a:t>
            </a:r>
            <a:r>
              <a:rPr lang="et-EE" b="1" dirty="0" smtClean="0"/>
              <a:t>tööandjate küsitlusi </a:t>
            </a:r>
            <a:r>
              <a:rPr lang="et-EE" dirty="0" smtClean="0"/>
              <a:t>tööjõu vajaduste prognoosimiseks: </a:t>
            </a:r>
            <a:r>
              <a:rPr lang="en-US" dirty="0" err="1" smtClean="0"/>
              <a:t>Bulga</a:t>
            </a:r>
            <a:r>
              <a:rPr lang="et-EE" dirty="0" smtClean="0"/>
              <a:t>a</a:t>
            </a:r>
            <a:r>
              <a:rPr lang="en-US" dirty="0" err="1" smtClean="0"/>
              <a:t>ria</a:t>
            </a:r>
            <a:r>
              <a:rPr lang="en-US" dirty="0"/>
              <a:t>, </a:t>
            </a:r>
            <a:r>
              <a:rPr lang="et-EE" dirty="0" smtClean="0"/>
              <a:t>Küpros, </a:t>
            </a:r>
            <a:r>
              <a:rPr lang="et-EE" b="1" dirty="0" smtClean="0">
                <a:solidFill>
                  <a:srgbClr val="FF0000"/>
                </a:solidFill>
              </a:rPr>
              <a:t>Soome</a:t>
            </a:r>
            <a:r>
              <a:rPr lang="et-EE" dirty="0" smtClean="0"/>
              <a:t>, Eesti, Prantsusmaa, Saksamaa, Ungari, Itaalia, Leedu, Luksemburg, Poola, Slovakkia ja Hispaania </a:t>
            </a:r>
          </a:p>
          <a:p>
            <a:r>
              <a:rPr lang="et-EE" dirty="0" smtClean="0"/>
              <a:t>Küpros, Prantsusmaa, Malta, Norra ja Portugal viivad läbi </a:t>
            </a:r>
            <a:r>
              <a:rPr lang="et-EE" b="1" dirty="0" smtClean="0"/>
              <a:t>sektoripõhiseid oskuste vajaduste </a:t>
            </a:r>
            <a:r>
              <a:rPr lang="et-EE" dirty="0" smtClean="0"/>
              <a:t>uuringuid. </a:t>
            </a:r>
          </a:p>
          <a:p>
            <a:r>
              <a:rPr lang="et-EE" dirty="0" smtClean="0"/>
              <a:t>Paljudes uutes EL liikmesriikides viiakse läbi </a:t>
            </a:r>
            <a:r>
              <a:rPr lang="et-EE" b="1" dirty="0" smtClean="0"/>
              <a:t>ühekordseid projektipõhiseid </a:t>
            </a:r>
            <a:r>
              <a:rPr lang="et-EE" dirty="0" smtClean="0"/>
              <a:t>uuringuid. </a:t>
            </a:r>
          </a:p>
          <a:p>
            <a:r>
              <a:rPr lang="et-EE" dirty="0" smtClean="0"/>
              <a:t>Mõnedes riikides (Prantsusmaa, Saksamaa, Läti, Portugal, Rumeenia ja Hispaania kasutatakse </a:t>
            </a:r>
            <a:r>
              <a:rPr lang="et-EE" b="1" dirty="0" err="1" smtClean="0"/>
              <a:t>mitmetasandilisi</a:t>
            </a:r>
            <a:r>
              <a:rPr lang="et-EE" b="1" dirty="0" smtClean="0"/>
              <a:t> uuringuskeeme </a:t>
            </a:r>
            <a:r>
              <a:rPr lang="et-EE" dirty="0" smtClean="0"/>
              <a:t>, sidumaks riiklikke, regionaalseid ja kohalikke oskuste vajadusi. </a:t>
            </a:r>
          </a:p>
        </p:txBody>
      </p:sp>
    </p:spTree>
    <p:extLst>
      <p:ext uri="{BB962C8B-B14F-4D97-AF65-F5344CB8AC3E}">
        <p14:creationId xmlns:p14="http://schemas.microsoft.com/office/powerpoint/2010/main" val="380902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Enamus riik plaanib prognoosimudeleid ja metoodikaid edasi arendada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37882" y="1455314"/>
            <a:ext cx="10915918" cy="5402686"/>
          </a:xfrm>
        </p:spPr>
        <p:txBody>
          <a:bodyPr>
            <a:normAutofit/>
          </a:bodyPr>
          <a:lstStyle/>
          <a:p>
            <a:endParaRPr lang="et-EE" dirty="0" smtClean="0"/>
          </a:p>
          <a:p>
            <a:endParaRPr lang="et-EE" dirty="0"/>
          </a:p>
          <a:p>
            <a:r>
              <a:rPr lang="et-EE" dirty="0" smtClean="0"/>
              <a:t>Norra ja Rootsi  laiendavad olemasolevate institutsioonide ülesandeid, liites senistele oskuste prognoosi. </a:t>
            </a:r>
          </a:p>
          <a:p>
            <a:endParaRPr lang="et-EE" dirty="0" smtClean="0"/>
          </a:p>
          <a:p>
            <a:r>
              <a:rPr lang="et-EE" dirty="0" smtClean="0"/>
              <a:t>Igal pool on toimunud nihe – </a:t>
            </a:r>
            <a:r>
              <a:rPr lang="et-EE" dirty="0" err="1" smtClean="0"/>
              <a:t>inimtööjõu</a:t>
            </a:r>
            <a:r>
              <a:rPr lang="et-EE" dirty="0" smtClean="0"/>
              <a:t> planeerimiselt  üldisemale oskuste prognoosimisele, mis on infoks kõigile tööturu osapooltele </a:t>
            </a:r>
          </a:p>
          <a:p>
            <a:endParaRPr lang="et-EE" dirty="0" smtClean="0"/>
          </a:p>
          <a:p>
            <a:r>
              <a:rPr lang="et-EE" dirty="0" smtClean="0"/>
              <a:t>Kõigis süsteemides on toimunud </a:t>
            </a:r>
            <a:r>
              <a:rPr lang="et-EE" dirty="0" smtClean="0">
                <a:solidFill>
                  <a:srgbClr val="00B0F0"/>
                </a:solidFill>
              </a:rPr>
              <a:t>selge nihe meetodite kombineerimise suunas 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3024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0"/>
            <a:ext cx="1170622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solidFill>
                  <a:srgbClr val="FF0000"/>
                </a:solidFill>
              </a:rPr>
              <a:t>Austraalia: </a:t>
            </a:r>
            <a:r>
              <a:rPr lang="et-EE" dirty="0" err="1" smtClean="0">
                <a:solidFill>
                  <a:srgbClr val="FF0000"/>
                </a:solidFill>
              </a:rPr>
              <a:t>National</a:t>
            </a:r>
            <a:r>
              <a:rPr lang="et-EE" dirty="0" smtClean="0">
                <a:solidFill>
                  <a:srgbClr val="FF0000"/>
                </a:solidFill>
              </a:rPr>
              <a:t> </a:t>
            </a:r>
            <a:r>
              <a:rPr lang="et-EE" dirty="0" err="1">
                <a:solidFill>
                  <a:srgbClr val="FF0000"/>
                </a:solidFill>
              </a:rPr>
              <a:t>Skills</a:t>
            </a:r>
            <a:r>
              <a:rPr lang="et-EE" dirty="0">
                <a:solidFill>
                  <a:srgbClr val="FF0000"/>
                </a:solidFill>
              </a:rPr>
              <a:t> </a:t>
            </a:r>
            <a:r>
              <a:rPr lang="et-EE" dirty="0" err="1">
                <a:solidFill>
                  <a:srgbClr val="FF0000"/>
                </a:solidFill>
              </a:rPr>
              <a:t>Standards</a:t>
            </a:r>
            <a:r>
              <a:rPr lang="et-EE" dirty="0">
                <a:solidFill>
                  <a:srgbClr val="FF0000"/>
                </a:solidFill>
              </a:rPr>
              <a:t> </a:t>
            </a:r>
            <a:r>
              <a:rPr lang="et-EE" dirty="0" err="1">
                <a:solidFill>
                  <a:srgbClr val="FF0000"/>
                </a:solidFill>
              </a:rPr>
              <a:t>Council</a:t>
            </a:r>
            <a:r>
              <a:rPr lang="et-EE" dirty="0">
                <a:solidFill>
                  <a:srgbClr val="FF0000"/>
                </a:solidFill>
              </a:rPr>
              <a:t> (</a:t>
            </a:r>
            <a:r>
              <a:rPr lang="et-EE" dirty="0" smtClean="0">
                <a:solidFill>
                  <a:srgbClr val="FF0000"/>
                </a:solidFill>
              </a:rPr>
              <a:t>NSSC)</a:t>
            </a:r>
            <a:endParaRPr lang="et-EE" dirty="0">
              <a:solidFill>
                <a:srgbClr val="FF0000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NSSC on Kolmanda taseme hariduse, oskuste ja tööhõive nõukogu (SCOTESE) alaline komitee, mis annab aru otse Austraalia valitsusele.  </a:t>
            </a:r>
          </a:p>
          <a:p>
            <a:r>
              <a:rPr lang="et-EE" dirty="0" smtClean="0"/>
              <a:t>Komitee esmane ülesanne on kutsehariduse jaoks riiklike standardite arendamine.</a:t>
            </a:r>
            <a:endParaRPr lang="et-EE" dirty="0"/>
          </a:p>
          <a:p>
            <a:r>
              <a:rPr lang="et-EE" dirty="0" smtClean="0"/>
              <a:t>Komitee  töö aluseks on Kutsehariduse seadus  </a:t>
            </a:r>
            <a:r>
              <a:rPr lang="et-EE" i="1" u="sng" dirty="0" err="1">
                <a:hlinkClick r:id="rId2"/>
              </a:rPr>
              <a:t>Vocational</a:t>
            </a:r>
            <a:r>
              <a:rPr lang="et-EE" i="1" u="sng" dirty="0">
                <a:hlinkClick r:id="rId2"/>
              </a:rPr>
              <a:t> </a:t>
            </a:r>
            <a:r>
              <a:rPr lang="et-EE" i="1" u="sng" dirty="0" err="1">
                <a:hlinkClick r:id="rId2"/>
              </a:rPr>
              <a:t>Education</a:t>
            </a:r>
            <a:r>
              <a:rPr lang="et-EE" i="1" u="sng" dirty="0">
                <a:hlinkClick r:id="rId2"/>
              </a:rPr>
              <a:t> and </a:t>
            </a:r>
            <a:r>
              <a:rPr lang="et-EE" i="1" u="sng" dirty="0" err="1">
                <a:hlinkClick r:id="rId2"/>
              </a:rPr>
              <a:t>Training</a:t>
            </a:r>
            <a:r>
              <a:rPr lang="et-EE" i="1" u="sng" dirty="0">
                <a:hlinkClick r:id="rId2"/>
              </a:rPr>
              <a:t> </a:t>
            </a:r>
            <a:r>
              <a:rPr lang="et-EE" i="1" u="sng" dirty="0" err="1">
                <a:hlinkClick r:id="rId2"/>
              </a:rPr>
              <a:t>Act</a:t>
            </a:r>
            <a:r>
              <a:rPr lang="et-EE" i="1" u="sng" dirty="0">
                <a:hlinkClick r:id="rId2"/>
              </a:rPr>
              <a:t> 1996</a:t>
            </a:r>
            <a:r>
              <a:rPr lang="et-EE" dirty="0"/>
              <a:t>. </a:t>
            </a:r>
            <a:r>
              <a:rPr lang="et-EE" dirty="0" smtClean="0"/>
              <a:t>Komitee juhatus on tööalase koolituse pakkumise olulisim ekspertnõustaja täienduskoolituse ja tööjõu arendamise ministrile. </a:t>
            </a:r>
            <a:r>
              <a:rPr lang="et-EE" dirty="0"/>
              <a:t/>
            </a:r>
            <a:br>
              <a:rPr lang="et-EE" dirty="0"/>
            </a:b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0223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Komitee saab oma tööks sisendit koolitusnõukogude võrgustikult. </a:t>
            </a:r>
          </a:p>
          <a:p>
            <a:r>
              <a:rPr lang="et-EE" dirty="0" smtClean="0"/>
              <a:t>10 koolitusnõukogu  annavad strateegilisi nõuandeid, mis põhinevad analüüside, uuringutel,  ja erinevate </a:t>
            </a:r>
            <a:r>
              <a:rPr lang="et-EE" dirty="0" err="1" smtClean="0"/>
              <a:t>tööstusharharudega</a:t>
            </a:r>
            <a:r>
              <a:rPr lang="et-EE" dirty="0" smtClean="0"/>
              <a:t> </a:t>
            </a:r>
            <a:r>
              <a:rPr lang="et-EE" dirty="0" err="1" smtClean="0"/>
              <a:t>konuslatatsioonidel</a:t>
            </a:r>
            <a:r>
              <a:rPr lang="et-EE" dirty="0" smtClean="0"/>
              <a:t> </a:t>
            </a:r>
          </a:p>
          <a:p>
            <a:r>
              <a:rPr lang="et-EE" dirty="0" smtClean="0"/>
              <a:t>Komitee juhatuse võtmeülesanne on riikliku koolitusplaani koostamine 3 a lõikes. </a:t>
            </a:r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7309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on">
  <a:themeElements>
    <a:clrScheme name="Io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1866</TotalTime>
  <Words>1655</Words>
  <Application>Microsoft Office PowerPoint</Application>
  <PresentationFormat>Laiekraan</PresentationFormat>
  <Paragraphs>182</Paragraphs>
  <Slides>32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32</vt:i4>
      </vt:variant>
    </vt:vector>
  </HeadingPairs>
  <TitlesOfParts>
    <vt:vector size="36" baseType="lpstr">
      <vt:lpstr>Arial</vt:lpstr>
      <vt:lpstr>Century Gothic</vt:lpstr>
      <vt:lpstr>Wingdings 3</vt:lpstr>
      <vt:lpstr>Ioon</vt:lpstr>
      <vt:lpstr>Näiteid teiste riikide kogemustest oskuste prognoosisüsteemide loomisel  </vt:lpstr>
      <vt:lpstr>OSKA</vt:lpstr>
      <vt:lpstr>PowerPointi esitlus</vt:lpstr>
      <vt:lpstr>Kokkuvõtteks: prognoosida saab erineval moel, igal viisil oma tugevused-nõrkused  </vt:lpstr>
      <vt:lpstr>Riigiti: regulaarseid tööjõu vajaduse prognoose koostatakse paljudes riikides.   </vt:lpstr>
      <vt:lpstr>Enamus riik plaanib prognoosimudeleid ja metoodikaid edasi arendada</vt:lpstr>
      <vt:lpstr>PowerPointi esitlus</vt:lpstr>
      <vt:lpstr>Austraalia: National Skills Standards Council (NSSC)</vt:lpstr>
      <vt:lpstr>PowerPointi esitlus</vt:lpstr>
      <vt:lpstr>PowerPointi esitlus</vt:lpstr>
      <vt:lpstr>Kanada:  sektorinõukogud (sectoral councils)  </vt:lpstr>
      <vt:lpstr>PowerPointi esitlus</vt:lpstr>
      <vt:lpstr>Holland </vt:lpstr>
      <vt:lpstr>Sõltumatu Haridusnõukogu töömeetodid </vt:lpstr>
      <vt:lpstr>Haridusnõukogu sekretariaat </vt:lpstr>
      <vt:lpstr>PowerPointi esitlus</vt:lpstr>
      <vt:lpstr>Soome</vt:lpstr>
      <vt:lpstr>Koulutustoimikunnat</vt:lpstr>
      <vt:lpstr>Kvantitatiivne prognoos </vt:lpstr>
      <vt:lpstr>PowerPointi esitlus</vt:lpstr>
      <vt:lpstr>PowerPointi esitlus</vt:lpstr>
      <vt:lpstr>Ühendkuningriigis on  mitmetasandiline süsteem  </vt:lpstr>
      <vt:lpstr>UK - Commission for Employment and Skills (UKCES)</vt:lpstr>
      <vt:lpstr>UKCES – Commission (juhtiv ekspertkogu e Komisjon)  </vt:lpstr>
      <vt:lpstr>UK - Sector Skills Councils (SSCs) on riiklikult toetatud,  ettevõtjate poolt juhitud , üleriigilised sektoripõhised organisatsioonid </vt:lpstr>
      <vt:lpstr>Kuni 2008.a. vastutas  sektorinõukogude rahastuse, toetuse ja tegevuse monitooringu eest  Sector Skills Development Agency (SSDA)</vt:lpstr>
      <vt:lpstr>PowerPointi esitlus</vt:lpstr>
      <vt:lpstr>Iirimaa </vt:lpstr>
      <vt:lpstr>Tulevikuoskuste ekspertrühm nõustab valitsust oskuste teemadel </vt:lpstr>
      <vt:lpstr>Tulevikuoskuste ekspertrühm</vt:lpstr>
      <vt:lpstr>Lisalugemist</vt:lpstr>
      <vt:lpstr>PowerPointi esitlus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Näiteid teiste riikide kogemustest</dc:title>
  <dc:creator>Külli All</dc:creator>
  <cp:lastModifiedBy>Külli All</cp:lastModifiedBy>
  <cp:revision>57</cp:revision>
  <dcterms:created xsi:type="dcterms:W3CDTF">2014-03-12T16:12:10Z</dcterms:created>
  <dcterms:modified xsi:type="dcterms:W3CDTF">2014-03-14T07:00:47Z</dcterms:modified>
</cp:coreProperties>
</file>